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Lst>
  <p:notesMasterIdLst>
    <p:notesMasterId r:id="rId22"/>
  </p:notesMasterIdLst>
  <p:handoutMasterIdLst>
    <p:handoutMasterId r:id="rId23"/>
  </p:handoutMasterIdLst>
  <p:sldIdLst>
    <p:sldId id="574" r:id="rId5"/>
    <p:sldId id="543" r:id="rId6"/>
    <p:sldId id="566" r:id="rId7"/>
    <p:sldId id="569" r:id="rId8"/>
    <p:sldId id="568" r:id="rId9"/>
    <p:sldId id="571" r:id="rId10"/>
    <p:sldId id="567" r:id="rId11"/>
    <p:sldId id="570" r:id="rId12"/>
    <p:sldId id="562" r:id="rId13"/>
    <p:sldId id="573" r:id="rId14"/>
    <p:sldId id="575" r:id="rId15"/>
    <p:sldId id="579" r:id="rId16"/>
    <p:sldId id="572" r:id="rId17"/>
    <p:sldId id="578" r:id="rId18"/>
    <p:sldId id="577" r:id="rId19"/>
    <p:sldId id="576" r:id="rId20"/>
    <p:sldId id="514" r:id="rId21"/>
  </p:sldIdLst>
  <p:sldSz cx="9144000" cy="5143500" type="screen16x9"/>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2">
          <p15:clr>
            <a:srgbClr val="A4A3A4"/>
          </p15:clr>
        </p15:guide>
        <p15:guide id="2" orient="horz" pos="2531">
          <p15:clr>
            <a:srgbClr val="A4A3A4"/>
          </p15:clr>
        </p15:guide>
        <p15:guide id="3" orient="horz" pos="981">
          <p15:clr>
            <a:srgbClr val="A4A3A4"/>
          </p15:clr>
        </p15:guide>
        <p15:guide id="4" orient="horz" pos="2039">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tza Ruddy"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7F7F"/>
    <a:srgbClr val="D8D8D8"/>
    <a:srgbClr val="19272C"/>
    <a:srgbClr val="424D52"/>
    <a:srgbClr val="7D8F96"/>
    <a:srgbClr val="58676D"/>
    <a:srgbClr val="45717E"/>
    <a:srgbClr val="1D6B7E"/>
    <a:srgbClr val="233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4" autoAdjust="0"/>
    <p:restoredTop sz="93072" autoAdjust="0"/>
  </p:normalViewPr>
  <p:slideViewPr>
    <p:cSldViewPr snapToGrid="0">
      <p:cViewPr varScale="1">
        <p:scale>
          <a:sx n="142" d="100"/>
          <a:sy n="142" d="100"/>
        </p:scale>
        <p:origin x="972" y="120"/>
      </p:cViewPr>
      <p:guideLst>
        <p:guide orient="horz" pos="702"/>
        <p:guide orient="horz" pos="2531"/>
        <p:guide orient="horz" pos="981"/>
        <p:guide orient="horz" pos="2039"/>
        <p:guide pos="2880"/>
        <p:guide pos="2332"/>
        <p:guide pos="5432"/>
        <p:guide pos="343"/>
      </p:guideLst>
    </p:cSldViewPr>
  </p:slideViewPr>
  <p:outlineViewPr>
    <p:cViewPr>
      <p:scale>
        <a:sx n="33" d="100"/>
        <a:sy n="33" d="100"/>
      </p:scale>
      <p:origin x="0" y="-6134"/>
    </p:cViewPr>
  </p:outlineViewPr>
  <p:notesTextViewPr>
    <p:cViewPr>
      <p:scale>
        <a:sx n="100" d="100"/>
        <a:sy n="100" d="100"/>
      </p:scale>
      <p:origin x="0" y="0"/>
    </p:cViewPr>
  </p:notesTextViewPr>
  <p:sorterViewPr>
    <p:cViewPr>
      <p:scale>
        <a:sx n="93" d="100"/>
        <a:sy n="93" d="100"/>
      </p:scale>
      <p:origin x="0" y="0"/>
    </p:cViewPr>
  </p:sorterViewPr>
  <p:notesViewPr>
    <p:cSldViewPr snapToGrid="0" showGuides="1">
      <p:cViewPr varScale="1">
        <p:scale>
          <a:sx n="57" d="100"/>
          <a:sy n="57" d="100"/>
        </p:scale>
        <p:origin x="2832" y="72"/>
      </p:cViewPr>
      <p:guideLst>
        <p:guide orient="horz" pos="3127"/>
        <p:guide pos="21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331"/>
          </a:xfrm>
          <a:prstGeom prst="rect">
            <a:avLst/>
          </a:prstGeom>
        </p:spPr>
        <p:txBody>
          <a:bodyPr vert="horz" lIns="92982" tIns="46491" rIns="92982" bIns="46491" rtlCol="0"/>
          <a:lstStyle>
            <a:lvl1pPr algn="l">
              <a:defRPr sz="1200"/>
            </a:lvl1pPr>
          </a:lstStyle>
          <a:p>
            <a:endParaRPr lang="en-US"/>
          </a:p>
        </p:txBody>
      </p:sp>
      <p:sp>
        <p:nvSpPr>
          <p:cNvPr id="4" name="Footer Placeholder 3"/>
          <p:cNvSpPr>
            <a:spLocks noGrp="1"/>
          </p:cNvSpPr>
          <p:nvPr>
            <p:ph type="ftr" sz="quarter" idx="2"/>
          </p:nvPr>
        </p:nvSpPr>
        <p:spPr>
          <a:xfrm>
            <a:off x="1" y="9428584"/>
            <a:ext cx="2945659" cy="496331"/>
          </a:xfrm>
          <a:prstGeom prst="rect">
            <a:avLst/>
          </a:prstGeom>
        </p:spPr>
        <p:txBody>
          <a:bodyPr vert="horz" lIns="92982" tIns="46491" rIns="92982" bIns="46491" rtlCol="0" anchor="b"/>
          <a:lstStyle>
            <a:lvl1pPr algn="l">
              <a:defRPr sz="1200"/>
            </a:lvl1pPr>
          </a:lstStyle>
          <a:p>
            <a:endParaRPr lang="en-US"/>
          </a:p>
        </p:txBody>
      </p:sp>
      <p:sp>
        <p:nvSpPr>
          <p:cNvPr id="5" name="Slide Number Placeholder 4"/>
          <p:cNvSpPr>
            <a:spLocks noGrp="1"/>
          </p:cNvSpPr>
          <p:nvPr>
            <p:ph type="sldNum" sz="quarter" idx="3"/>
          </p:nvPr>
        </p:nvSpPr>
        <p:spPr>
          <a:xfrm>
            <a:off x="3850444" y="9428584"/>
            <a:ext cx="2945659" cy="496331"/>
          </a:xfrm>
          <a:prstGeom prst="rect">
            <a:avLst/>
          </a:prstGeom>
        </p:spPr>
        <p:txBody>
          <a:bodyPr vert="horz" lIns="92982" tIns="46491" rIns="92982" bIns="46491"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4288" y="172063"/>
            <a:ext cx="480846" cy="436772"/>
          </a:xfrm>
          <a:prstGeom prst="rect">
            <a:avLst/>
          </a:prstGeom>
        </p:spPr>
      </p:pic>
    </p:spTree>
    <p:extLst>
      <p:ext uri="{BB962C8B-B14F-4D97-AF65-F5344CB8AC3E}">
        <p14:creationId xmlns:p14="http://schemas.microsoft.com/office/powerpoint/2010/main" val="3853141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331"/>
          </a:xfrm>
          <a:prstGeom prst="rect">
            <a:avLst/>
          </a:prstGeom>
        </p:spPr>
        <p:txBody>
          <a:bodyPr vert="horz" lIns="92982" tIns="46491" rIns="92982" bIns="46491"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2982" tIns="46491" rIns="92982" bIns="46491" rtlCol="0" anchor="ctr"/>
          <a:lstStyle/>
          <a:p>
            <a:endParaRPr lang="en-US" dirty="0"/>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2982" tIns="46491" rIns="92982" bIns="4649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8584"/>
            <a:ext cx="2945659" cy="496331"/>
          </a:xfrm>
          <a:prstGeom prst="rect">
            <a:avLst/>
          </a:prstGeom>
        </p:spPr>
        <p:txBody>
          <a:bodyPr vert="horz" lIns="92982" tIns="46491" rIns="92982" bIns="4649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4" y="9428584"/>
            <a:ext cx="2945659" cy="496331"/>
          </a:xfrm>
          <a:prstGeom prst="rect">
            <a:avLst/>
          </a:prstGeom>
        </p:spPr>
        <p:txBody>
          <a:bodyPr vert="horz" lIns="92982" tIns="46491" rIns="92982" bIns="46491"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12572" y="158827"/>
            <a:ext cx="422561" cy="383831"/>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09BE09F-839A-4E46-AA96-6B1F206C8913}" type="slidenum">
              <a:rPr lang="en-US" smtClean="0"/>
              <a:pPr/>
              <a:t>1</a:t>
            </a:fld>
            <a:endParaRPr lang="en-US" dirty="0"/>
          </a:p>
        </p:txBody>
      </p:sp>
    </p:spTree>
    <p:extLst>
      <p:ext uri="{BB962C8B-B14F-4D97-AF65-F5344CB8AC3E}">
        <p14:creationId xmlns:p14="http://schemas.microsoft.com/office/powerpoint/2010/main" val="311816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09BE09F-839A-4E46-AA96-6B1F206C8913}" type="slidenum">
              <a:rPr lang="en-US" smtClean="0"/>
              <a:pPr/>
              <a:t>11</a:t>
            </a:fld>
            <a:endParaRPr lang="en-US" dirty="0"/>
          </a:p>
        </p:txBody>
      </p:sp>
    </p:spTree>
    <p:extLst>
      <p:ext uri="{BB962C8B-B14F-4D97-AF65-F5344CB8AC3E}">
        <p14:creationId xmlns:p14="http://schemas.microsoft.com/office/powerpoint/2010/main" val="2474044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 </a:t>
            </a:r>
            <a:r>
              <a:rPr lang="en-US" dirty="0" err="1"/>
              <a:t>wird</a:t>
            </a:r>
            <a:r>
              <a:rPr lang="en-US" dirty="0"/>
              <a:t> </a:t>
            </a:r>
            <a:r>
              <a:rPr lang="en-US" dirty="0" err="1"/>
              <a:t>dann</a:t>
            </a:r>
            <a:r>
              <a:rPr lang="en-US" dirty="0"/>
              <a:t> “Live” </a:t>
            </a:r>
            <a:r>
              <a:rPr lang="en-US" dirty="0" err="1"/>
              <a:t>gemacht</a:t>
            </a:r>
            <a:r>
              <a:rPr lang="en-US" dirty="0"/>
              <a:t> – also,</a:t>
            </a:r>
            <a:r>
              <a:rPr lang="en-US" baseline="0" dirty="0"/>
              <a:t> der Workshop Leiter </a:t>
            </a:r>
            <a:r>
              <a:rPr lang="en-US" baseline="0" dirty="0" err="1"/>
              <a:t>macht</a:t>
            </a:r>
            <a:r>
              <a:rPr lang="en-US" baseline="0" dirty="0"/>
              <a:t> </a:t>
            </a:r>
            <a:r>
              <a:rPr lang="en-US" baseline="0" dirty="0" err="1"/>
              <a:t>es</a:t>
            </a:r>
            <a:r>
              <a:rPr lang="en-US" baseline="0" dirty="0"/>
              <a:t> auf </a:t>
            </a:r>
            <a:r>
              <a:rPr lang="en-US" baseline="0" dirty="0" err="1"/>
              <a:t>seinem</a:t>
            </a:r>
            <a:r>
              <a:rPr lang="en-US" baseline="0" dirty="0"/>
              <a:t> System </a:t>
            </a:r>
            <a:r>
              <a:rPr lang="en-US" baseline="0" dirty="0" err="1"/>
              <a:t>vor</a:t>
            </a:r>
            <a:r>
              <a:rPr lang="en-US" baseline="0" dirty="0"/>
              <a:t> und die </a:t>
            </a:r>
            <a:r>
              <a:rPr lang="en-US" baseline="0" dirty="0" err="1"/>
              <a:t>Studenten</a:t>
            </a:r>
            <a:r>
              <a:rPr lang="en-US" baseline="0" dirty="0"/>
              <a:t> </a:t>
            </a:r>
            <a:r>
              <a:rPr lang="en-US" baseline="0" dirty="0" err="1"/>
              <a:t>machen</a:t>
            </a:r>
            <a:r>
              <a:rPr lang="en-US" baseline="0" dirty="0"/>
              <a:t> </a:t>
            </a:r>
            <a:r>
              <a:rPr lang="en-US" baseline="0" dirty="0" err="1"/>
              <a:t>es</a:t>
            </a:r>
            <a:r>
              <a:rPr lang="en-US" baseline="0" dirty="0"/>
              <a:t> </a:t>
            </a:r>
            <a:r>
              <a:rPr lang="en-US" baseline="0" dirty="0" err="1"/>
              <a:t>Schritt</a:t>
            </a:r>
            <a:r>
              <a:rPr lang="en-US" baseline="0" dirty="0"/>
              <a:t> </a:t>
            </a:r>
            <a:r>
              <a:rPr lang="en-US" baseline="0" dirty="0" err="1"/>
              <a:t>für</a:t>
            </a:r>
            <a:r>
              <a:rPr lang="en-US" baseline="0" dirty="0"/>
              <a:t> </a:t>
            </a:r>
            <a:r>
              <a:rPr lang="en-US" baseline="0" dirty="0" err="1"/>
              <a:t>Schritt</a:t>
            </a:r>
            <a:r>
              <a:rPr lang="en-US" baseline="0" dirty="0"/>
              <a:t> </a:t>
            </a:r>
            <a:r>
              <a:rPr lang="en-US" baseline="0" dirty="0" err="1"/>
              <a:t>nach</a:t>
            </a:r>
            <a:r>
              <a:rPr lang="en-US" baseline="0" dirty="0"/>
              <a:t>!</a:t>
            </a:r>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13</a:t>
            </a:fld>
            <a:endParaRPr lang="en-US" dirty="0"/>
          </a:p>
        </p:txBody>
      </p:sp>
    </p:spTree>
    <p:extLst>
      <p:ext uri="{BB962C8B-B14F-4D97-AF65-F5344CB8AC3E}">
        <p14:creationId xmlns:p14="http://schemas.microsoft.com/office/powerpoint/2010/main" val="314494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17</a:t>
            </a:fld>
            <a:endParaRPr lang="en-US" dirty="0"/>
          </a:p>
        </p:txBody>
      </p:sp>
    </p:spTree>
    <p:extLst>
      <p:ext uri="{BB962C8B-B14F-4D97-AF65-F5344CB8AC3E}">
        <p14:creationId xmlns:p14="http://schemas.microsoft.com/office/powerpoint/2010/main" val="338904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49625"/>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3734417-4E38-4C64-83CB-FE97E7319914}" type="slidenum">
              <a:rPr lang="en-US" smtClean="0"/>
              <a:t>2</a:t>
            </a:fld>
            <a:endParaRPr lang="en-US"/>
          </a:p>
        </p:txBody>
      </p:sp>
    </p:spTree>
    <p:extLst>
      <p:ext uri="{BB962C8B-B14F-4D97-AF65-F5344CB8AC3E}">
        <p14:creationId xmlns:p14="http://schemas.microsoft.com/office/powerpoint/2010/main" val="30905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4</a:t>
            </a:fld>
            <a:endParaRPr lang="en-US" dirty="0"/>
          </a:p>
        </p:txBody>
      </p:sp>
    </p:spTree>
    <p:extLst>
      <p:ext uri="{BB962C8B-B14F-4D97-AF65-F5344CB8AC3E}">
        <p14:creationId xmlns:p14="http://schemas.microsoft.com/office/powerpoint/2010/main" val="338726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5</a:t>
            </a:fld>
            <a:endParaRPr lang="en-US" dirty="0"/>
          </a:p>
        </p:txBody>
      </p:sp>
    </p:spTree>
    <p:extLst>
      <p:ext uri="{BB962C8B-B14F-4D97-AF65-F5344CB8AC3E}">
        <p14:creationId xmlns:p14="http://schemas.microsoft.com/office/powerpoint/2010/main" val="187254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6</a:t>
            </a:fld>
            <a:endParaRPr lang="en-US" dirty="0"/>
          </a:p>
        </p:txBody>
      </p:sp>
    </p:spTree>
    <p:extLst>
      <p:ext uri="{BB962C8B-B14F-4D97-AF65-F5344CB8AC3E}">
        <p14:creationId xmlns:p14="http://schemas.microsoft.com/office/powerpoint/2010/main" val="3270106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7</a:t>
            </a:fld>
            <a:endParaRPr lang="en-US" dirty="0"/>
          </a:p>
        </p:txBody>
      </p:sp>
    </p:spTree>
    <p:extLst>
      <p:ext uri="{BB962C8B-B14F-4D97-AF65-F5344CB8AC3E}">
        <p14:creationId xmlns:p14="http://schemas.microsoft.com/office/powerpoint/2010/main" val="407744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noProof="0"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8</a:t>
            </a:fld>
            <a:endParaRPr lang="en-US" dirty="0"/>
          </a:p>
        </p:txBody>
      </p:sp>
    </p:spTree>
    <p:extLst>
      <p:ext uri="{BB962C8B-B14F-4D97-AF65-F5344CB8AC3E}">
        <p14:creationId xmlns:p14="http://schemas.microsoft.com/office/powerpoint/2010/main" val="40900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9</a:t>
            </a:fld>
            <a:endParaRPr lang="en-US" dirty="0"/>
          </a:p>
        </p:txBody>
      </p:sp>
    </p:spTree>
    <p:extLst>
      <p:ext uri="{BB962C8B-B14F-4D97-AF65-F5344CB8AC3E}">
        <p14:creationId xmlns:p14="http://schemas.microsoft.com/office/powerpoint/2010/main" val="3180895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noProof="0"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10</a:t>
            </a:fld>
            <a:endParaRPr lang="en-US" dirty="0"/>
          </a:p>
        </p:txBody>
      </p:sp>
    </p:spTree>
    <p:extLst>
      <p:ext uri="{BB962C8B-B14F-4D97-AF65-F5344CB8AC3E}">
        <p14:creationId xmlns:p14="http://schemas.microsoft.com/office/powerpoint/2010/main" val="189120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Content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35"/>
            <a:ext cx="8229600" cy="424732"/>
          </a:xfrm>
        </p:spPr>
        <p:txBody>
          <a:bodyPr>
            <a:spAutoFit/>
          </a:bodyPr>
          <a:lstStyle>
            <a:lvl1pPr>
              <a:defRPr/>
            </a:lvl1pPr>
          </a:lstStyle>
          <a:p>
            <a:r>
              <a:rPr lang="en-GB" noProof="0" dirty="0"/>
              <a:t>Title - Title Case, Calibri 28 Pt</a:t>
            </a:r>
          </a:p>
        </p:txBody>
      </p:sp>
      <p:sp>
        <p:nvSpPr>
          <p:cNvPr id="7" name="Content Placeholder 2"/>
          <p:cNvSpPr>
            <a:spLocks noGrp="1"/>
          </p:cNvSpPr>
          <p:nvPr>
            <p:ph sz="half" idx="1"/>
          </p:nvPr>
        </p:nvSpPr>
        <p:spPr>
          <a:xfrm>
            <a:off x="459509" y="1046253"/>
            <a:ext cx="8224982" cy="3385337"/>
          </a:xfrm>
          <a:prstGeom prst="rect">
            <a:avLst/>
          </a:prstGeom>
        </p:spPr>
        <p:txBody>
          <a:bodyPr/>
          <a:lstStyle>
            <a:lvl1pPr>
              <a:lnSpc>
                <a:spcPct val="100000"/>
              </a:lnSpc>
              <a:defRPr sz="2400" b="0">
                <a:solidFill>
                  <a:schemeClr val="tx1"/>
                </a:solidFill>
              </a:defRPr>
            </a:lvl1pPr>
            <a:lvl2pPr>
              <a:lnSpc>
                <a:spcPct val="100000"/>
              </a:lnSpc>
              <a:defRPr sz="2000" b="0">
                <a:solidFill>
                  <a:schemeClr val="tx1"/>
                </a:solidFill>
              </a:defRPr>
            </a:lvl2pPr>
            <a:lvl3pPr>
              <a:lnSpc>
                <a:spcPct val="100000"/>
              </a:lnSpc>
              <a:defRPr sz="1800" b="0">
                <a:solidFill>
                  <a:schemeClr val="tx1"/>
                </a:solidFill>
              </a:defRPr>
            </a:lvl3pPr>
            <a:lvl4pPr>
              <a:lnSpc>
                <a:spcPct val="100000"/>
              </a:lnSpc>
              <a:defRPr sz="1600" b="0">
                <a:solidFill>
                  <a:schemeClr val="tx1"/>
                </a:solidFill>
              </a:defRPr>
            </a:lvl4pPr>
            <a:lvl5pPr>
              <a:lnSpc>
                <a:spcPct val="100000"/>
              </a:lnSpc>
              <a:defRPr sz="1400" b="0">
                <a:solidFill>
                  <a:schemeClr val="tx1"/>
                </a:solidFill>
              </a:defRPr>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3"/>
          <p:cNvSpPr>
            <a:spLocks noGrp="1"/>
          </p:cNvSpPr>
          <p:nvPr>
            <p:ph sz="quarter" idx="10" hasCustomPrompt="1"/>
          </p:nvPr>
        </p:nvSpPr>
        <p:spPr>
          <a:xfrm>
            <a:off x="459615" y="4443505"/>
            <a:ext cx="8224770" cy="200055"/>
          </a:xfrm>
        </p:spPr>
        <p:txBody>
          <a:bodyPr tIns="45720" bIns="0">
            <a:spAutoFit/>
          </a:bodyPr>
          <a:lstStyle>
            <a:lvl1pPr marL="0" indent="0">
              <a:lnSpc>
                <a:spcPct val="100000"/>
              </a:lnSpc>
              <a:spcBef>
                <a:spcPts val="0"/>
              </a:spcBef>
              <a:spcAft>
                <a:spcPts val="0"/>
              </a:spcAft>
              <a:buNone/>
              <a:defRPr sz="1000">
                <a:solidFill>
                  <a:schemeClr val="tx2"/>
                </a:solidFill>
              </a:defRPr>
            </a:lvl1pPr>
            <a:lvl2pPr marL="393700" indent="0">
              <a:buNone/>
              <a:defRPr sz="1100"/>
            </a:lvl2pPr>
            <a:lvl3pPr marL="749300" indent="0">
              <a:buNone/>
              <a:defRPr sz="1100"/>
            </a:lvl3pPr>
            <a:lvl4pPr marL="1092200" indent="0">
              <a:buNone/>
              <a:defRPr sz="1100"/>
            </a:lvl4pPr>
            <a:lvl5pPr marL="1371600" indent="0">
              <a:buNone/>
              <a:defRPr sz="1100"/>
            </a:lvl5pPr>
          </a:lstStyle>
          <a:p>
            <a:pPr lvl="0"/>
            <a:r>
              <a:rPr lang="en-US" dirty="0"/>
              <a:t>Click to add a Source or Note</a:t>
            </a:r>
          </a:p>
        </p:txBody>
      </p:sp>
    </p:spTree>
    <p:extLst>
      <p:ext uri="{BB962C8B-B14F-4D97-AF65-F5344CB8AC3E}">
        <p14:creationId xmlns:p14="http://schemas.microsoft.com/office/powerpoint/2010/main" val="7844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480131"/>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70" indent="0" algn="ctr">
              <a:buNone/>
              <a:defRPr>
                <a:solidFill>
                  <a:schemeClr val="tx1">
                    <a:tint val="75000"/>
                  </a:schemeClr>
                </a:solidFill>
              </a:defRPr>
            </a:lvl2pPr>
            <a:lvl3pPr marL="914342" indent="0" algn="ctr">
              <a:buNone/>
              <a:defRPr>
                <a:solidFill>
                  <a:schemeClr val="tx1">
                    <a:tint val="75000"/>
                  </a:schemeClr>
                </a:solidFill>
              </a:defRPr>
            </a:lvl3pPr>
            <a:lvl4pPr marL="1371511" indent="0" algn="ctr">
              <a:buNone/>
              <a:defRPr>
                <a:solidFill>
                  <a:schemeClr val="tx1">
                    <a:tint val="75000"/>
                  </a:schemeClr>
                </a:solidFill>
              </a:defRPr>
            </a:lvl4pPr>
            <a:lvl5pPr marL="1828681" indent="0" algn="ctr">
              <a:buNone/>
              <a:defRPr>
                <a:solidFill>
                  <a:schemeClr val="tx1">
                    <a:tint val="75000"/>
                  </a:schemeClr>
                </a:solidFill>
              </a:defRPr>
            </a:lvl5pPr>
            <a:lvl6pPr marL="2285852" indent="0" algn="ctr">
              <a:buNone/>
              <a:defRPr>
                <a:solidFill>
                  <a:schemeClr val="tx1">
                    <a:tint val="75000"/>
                  </a:schemeClr>
                </a:solidFill>
              </a:defRPr>
            </a:lvl6pPr>
            <a:lvl7pPr marL="2743022" indent="0" algn="ctr">
              <a:buNone/>
              <a:defRPr>
                <a:solidFill>
                  <a:schemeClr val="tx1">
                    <a:tint val="75000"/>
                  </a:schemeClr>
                </a:solidFill>
              </a:defRPr>
            </a:lvl7pPr>
            <a:lvl8pPr marL="3200192" indent="0" algn="ctr">
              <a:buNone/>
              <a:defRPr>
                <a:solidFill>
                  <a:schemeClr val="tx1">
                    <a:tint val="75000"/>
                  </a:schemeClr>
                </a:solidFill>
              </a:defRPr>
            </a:lvl8pPr>
            <a:lvl9pPr marL="36573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8B0C9B93-2558-CA42-8CFE-7B9E99E64101}" type="datetimeFigureOut">
              <a:rPr lang="en-US" smtClean="0">
                <a:solidFill>
                  <a:prstClr val="black">
                    <a:tint val="75000"/>
                  </a:prstClr>
                </a:solidFill>
              </a:rPr>
              <a:pPr/>
              <a:t>1/25/2018</a:t>
            </a:fld>
            <a:endParaRPr lang="en-US">
              <a:solidFill>
                <a:prstClr val="black">
                  <a:tint val="75000"/>
                </a:prstClr>
              </a:solidFill>
            </a:endParaRPr>
          </a:p>
        </p:txBody>
      </p:sp>
      <p:sp>
        <p:nvSpPr>
          <p:cNvPr id="5" name="Footer Placeholder 4"/>
          <p:cNvSpPr>
            <a:spLocks noGrp="1"/>
          </p:cNvSpPr>
          <p:nvPr>
            <p:ph type="ftr" sz="quarter" idx="11"/>
          </p:nvPr>
        </p:nvSpPr>
        <p:spPr>
          <a:xfrm>
            <a:off x="3124200" y="4767265"/>
            <a:ext cx="2895600" cy="273844"/>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CC1289D7-6E34-3B49-BEF9-C90D39C3165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523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4653"/>
            <a:ext cx="6456114" cy="1089529"/>
          </a:xfrm>
          <a:prstGeom prst="rect">
            <a:avLst/>
          </a:prstGeom>
        </p:spPr>
        <p:txBody>
          <a:bodyPr>
            <a:spAutoFit/>
          </a:bodyPr>
          <a:lstStyle>
            <a:lvl1pPr algn="l">
              <a:defRPr sz="3600">
                <a:solidFill>
                  <a:schemeClr val="bg1"/>
                </a:solidFill>
                <a:latin typeface="CA Sans" panose="02000506040000020004" pitchFamily="50" charset="0"/>
              </a:defRPr>
            </a:lvl1pPr>
          </a:lstStyle>
          <a:p>
            <a:r>
              <a:rPr lang="en-US" dirty="0"/>
              <a:t>Always In Title Case; </a:t>
            </a:r>
            <a:br>
              <a:rPr lang="en-US" dirty="0"/>
            </a:br>
            <a:r>
              <a:rPr lang="en-US" dirty="0"/>
              <a:t>2 Lines Preferred</a:t>
            </a:r>
          </a:p>
        </p:txBody>
      </p:sp>
      <p:sp>
        <p:nvSpPr>
          <p:cNvPr id="3" name="Subtitle 2"/>
          <p:cNvSpPr>
            <a:spLocks noGrp="1"/>
          </p:cNvSpPr>
          <p:nvPr>
            <p:ph type="subTitle" idx="1" hasCustomPrompt="1"/>
          </p:nvPr>
        </p:nvSpPr>
        <p:spPr bwMode="black">
          <a:xfrm>
            <a:off x="533627" y="2154173"/>
            <a:ext cx="6456116" cy="595548"/>
          </a:xfrm>
          <a:prstGeom prst="rect">
            <a:avLst/>
          </a:prstGeom>
        </p:spPr>
        <p:txBody>
          <a:bodyPr>
            <a:spAutoFit/>
          </a:bodyPr>
          <a:lstStyle>
            <a:lvl1pPr marL="0" indent="0" algn="l" defTabSz="457200" rtl="0" eaLnBrk="1" latinLnBrk="0" hangingPunct="1">
              <a:lnSpc>
                <a:spcPct val="90000"/>
              </a:lnSpc>
              <a:spcBef>
                <a:spcPct val="0"/>
              </a:spcBef>
              <a:buNone/>
              <a:defRPr lang="en-US" sz="1800" b="0" kern="1200" dirty="0">
                <a:solidFill>
                  <a:schemeClr val="bg1"/>
                </a:solidFill>
                <a:latin typeface="CA Sans" panose="02000506040000020004" pitchFamily="50"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or presenter name [sentence or title case as needed </a:t>
            </a:r>
            <a:br>
              <a:rPr lang="en-US" dirty="0"/>
            </a:br>
            <a:r>
              <a:rPr lang="en-US" dirty="0"/>
              <a:t>Calibri 18 pt]</a:t>
            </a:r>
          </a:p>
        </p:txBody>
      </p:sp>
      <p:sp>
        <p:nvSpPr>
          <p:cNvPr id="11" name="Text Placeholder 12"/>
          <p:cNvSpPr>
            <a:spLocks noGrp="1"/>
          </p:cNvSpPr>
          <p:nvPr>
            <p:ph type="body" sz="quarter" idx="11" hasCustomPrompt="1"/>
          </p:nvPr>
        </p:nvSpPr>
        <p:spPr bwMode="black">
          <a:xfrm>
            <a:off x="533628" y="2766390"/>
            <a:ext cx="6456116" cy="464230"/>
          </a:xfrm>
          <a:prstGeom prst="rect">
            <a:avLst/>
          </a:prstGeom>
        </p:spPr>
        <p:txBody>
          <a:bodyPr>
            <a:spAutoFit/>
          </a:bodyPr>
          <a:lstStyle>
            <a:lvl1pPr marL="0" indent="0">
              <a:buNone/>
              <a:defRPr sz="1400" b="1">
                <a:solidFill>
                  <a:schemeClr val="bg1"/>
                </a:solidFill>
                <a:latin typeface="CA Sans" panose="02000506040000020004" pitchFamily="50" charset="0"/>
              </a:defRPr>
            </a:lvl1pPr>
          </a:lstStyle>
          <a:p>
            <a:pPr lvl="0"/>
            <a:r>
              <a:rPr lang="en-US" dirty="0"/>
              <a:t>Insert Date Here</a:t>
            </a:r>
            <a:endParaRPr lang="lt-LT" dirty="0"/>
          </a:p>
        </p:txBody>
      </p:sp>
      <p:pic>
        <p:nvPicPr>
          <p:cNvPr id="37" name="Picture 36" descr="ca_r_1cr.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8178799" y="4438852"/>
            <a:ext cx="672084" cy="557403"/>
          </a:xfrm>
          <a:prstGeom prst="rect">
            <a:avLst/>
          </a:prstGeom>
        </p:spPr>
      </p:pic>
    </p:spTree>
    <p:extLst>
      <p:ext uri="{BB962C8B-B14F-4D97-AF65-F5344CB8AC3E}">
        <p14:creationId xmlns:p14="http://schemas.microsoft.com/office/powerpoint/2010/main" val="49222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931" y="157735"/>
            <a:ext cx="8229600" cy="757130"/>
          </a:xfrm>
        </p:spPr>
        <p:txBody>
          <a:bodyPr/>
          <a:lstStyle>
            <a:lvl1pPr>
              <a:defRPr sz="2400">
                <a:latin typeface="CA Sans" panose="02000506040000020004" pitchFamily="50" charset="0"/>
              </a:defRPr>
            </a:lvl1pPr>
          </a:lstStyle>
          <a:p>
            <a:r>
              <a:rPr lang="en-US" dirty="0"/>
              <a:t>Title - Title Case, CA Sans 24 Pt</a:t>
            </a:r>
            <a:br>
              <a:rPr lang="en-US" dirty="0"/>
            </a:br>
            <a:r>
              <a:rPr lang="en-US" dirty="0"/>
              <a:t>2 Line Max</a:t>
            </a:r>
          </a:p>
        </p:txBody>
      </p:sp>
      <p:sp>
        <p:nvSpPr>
          <p:cNvPr id="7" name="Content Placeholder 2"/>
          <p:cNvSpPr>
            <a:spLocks noGrp="1"/>
          </p:cNvSpPr>
          <p:nvPr>
            <p:ph sz="half" idx="1"/>
          </p:nvPr>
        </p:nvSpPr>
        <p:spPr bwMode="gray">
          <a:xfrm>
            <a:off x="375689" y="1046253"/>
            <a:ext cx="8224982" cy="3385337"/>
          </a:xfrm>
          <a:prstGeom prst="rect">
            <a:avLst/>
          </a:prstGeom>
        </p:spPr>
        <p:txBody>
          <a:bodyPr>
            <a:normAutofit/>
          </a:bodyPr>
          <a:lstStyle>
            <a:lvl1pPr>
              <a:lnSpc>
                <a:spcPct val="100000"/>
              </a:lnSpc>
              <a:spcBef>
                <a:spcPts val="0"/>
              </a:spcBef>
              <a:spcAft>
                <a:spcPts val="600"/>
              </a:spcAft>
              <a:defRPr sz="2000" b="0">
                <a:solidFill>
                  <a:schemeClr val="tx1"/>
                </a:solidFill>
                <a:latin typeface="CA Sans" panose="02000506040000020004" pitchFamily="50" charset="0"/>
              </a:defRPr>
            </a:lvl1pPr>
            <a:lvl2pPr>
              <a:lnSpc>
                <a:spcPct val="100000"/>
              </a:lnSpc>
              <a:spcBef>
                <a:spcPts val="0"/>
              </a:spcBef>
              <a:spcAft>
                <a:spcPts val="600"/>
              </a:spcAft>
              <a:defRPr sz="1800" b="0">
                <a:solidFill>
                  <a:schemeClr val="tx1"/>
                </a:solidFill>
                <a:latin typeface="CA Sans" panose="02000506040000020004" pitchFamily="50" charset="0"/>
              </a:defRPr>
            </a:lvl2pPr>
            <a:lvl3pPr>
              <a:lnSpc>
                <a:spcPct val="100000"/>
              </a:lnSpc>
              <a:spcBef>
                <a:spcPts val="0"/>
              </a:spcBef>
              <a:spcAft>
                <a:spcPts val="600"/>
              </a:spcAft>
              <a:defRPr sz="1600" b="0">
                <a:solidFill>
                  <a:schemeClr val="tx1"/>
                </a:solidFill>
                <a:latin typeface="CA Sans" panose="02000506040000020004" pitchFamily="50" charset="0"/>
              </a:defRPr>
            </a:lvl3pPr>
            <a:lvl4pPr>
              <a:lnSpc>
                <a:spcPct val="100000"/>
              </a:lnSpc>
              <a:spcBef>
                <a:spcPts val="0"/>
              </a:spcBef>
              <a:spcAft>
                <a:spcPts val="600"/>
              </a:spcAft>
              <a:defRPr sz="1400" b="0">
                <a:solidFill>
                  <a:schemeClr val="tx1"/>
                </a:solidFill>
                <a:latin typeface="CA Sans" panose="02000506040000020004" pitchFamily="50" charset="0"/>
              </a:defRPr>
            </a:lvl4pPr>
            <a:lvl5pPr>
              <a:lnSpc>
                <a:spcPct val="100000"/>
              </a:lnSpc>
              <a:spcBef>
                <a:spcPts val="0"/>
              </a:spcBef>
              <a:spcAft>
                <a:spcPts val="600"/>
              </a:spcAft>
              <a:defRPr sz="1200" b="0">
                <a:solidFill>
                  <a:schemeClr val="tx1"/>
                </a:solidFill>
                <a:latin typeface="CA Sans" panose="02000506040000020004" pitchFamily="50"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783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7029" y="157735"/>
            <a:ext cx="8229600" cy="424732"/>
          </a:xfrm>
        </p:spPr>
        <p:txBody>
          <a:bodyPr>
            <a:spAutoFit/>
          </a:bodyPr>
          <a:lstStyle>
            <a:lvl1pPr>
              <a:defRPr sz="2400">
                <a:latin typeface="CA Sans" panose="02000506040000020004" pitchFamily="50" charset="0"/>
              </a:defRPr>
            </a:lvl1pPr>
          </a:lstStyle>
          <a:p>
            <a:r>
              <a:rPr lang="en-US" dirty="0"/>
              <a:t>Title - Title Case, CA Sans 24 Pt</a:t>
            </a:r>
          </a:p>
        </p:txBody>
      </p:sp>
      <p:sp>
        <p:nvSpPr>
          <p:cNvPr id="7" name="Content Placeholder 2"/>
          <p:cNvSpPr>
            <a:spLocks noGrp="1"/>
          </p:cNvSpPr>
          <p:nvPr>
            <p:ph sz="half" idx="1"/>
          </p:nvPr>
        </p:nvSpPr>
        <p:spPr bwMode="gray">
          <a:xfrm>
            <a:off x="375282" y="1046253"/>
            <a:ext cx="8224982" cy="3385337"/>
          </a:xfrm>
          <a:prstGeom prst="rect">
            <a:avLst/>
          </a:prstGeom>
        </p:spPr>
        <p:txBody>
          <a:bodyPr>
            <a:normAutofit/>
          </a:bodyPr>
          <a:lstStyle>
            <a:lvl1pPr>
              <a:lnSpc>
                <a:spcPct val="100000"/>
              </a:lnSpc>
              <a:spcBef>
                <a:spcPts val="600"/>
              </a:spcBef>
              <a:spcAft>
                <a:spcPts val="0"/>
              </a:spcAft>
              <a:defRPr sz="2000" b="0">
                <a:solidFill>
                  <a:schemeClr val="tx1"/>
                </a:solidFill>
                <a:latin typeface="CA Sans" panose="02000506040000020004" pitchFamily="50" charset="0"/>
              </a:defRPr>
            </a:lvl1pPr>
            <a:lvl2pPr>
              <a:lnSpc>
                <a:spcPct val="100000"/>
              </a:lnSpc>
              <a:spcBef>
                <a:spcPts val="600"/>
              </a:spcBef>
              <a:spcAft>
                <a:spcPts val="0"/>
              </a:spcAft>
              <a:defRPr sz="1800" b="0">
                <a:solidFill>
                  <a:schemeClr val="tx1"/>
                </a:solidFill>
                <a:latin typeface="CA Sans" panose="02000506040000020004" pitchFamily="50" charset="0"/>
              </a:defRPr>
            </a:lvl2pPr>
            <a:lvl3pPr>
              <a:lnSpc>
                <a:spcPct val="100000"/>
              </a:lnSpc>
              <a:spcBef>
                <a:spcPts val="600"/>
              </a:spcBef>
              <a:spcAft>
                <a:spcPts val="0"/>
              </a:spcAft>
              <a:defRPr sz="1600" b="0">
                <a:solidFill>
                  <a:schemeClr val="tx1"/>
                </a:solidFill>
                <a:latin typeface="CA Sans" panose="02000506040000020004" pitchFamily="50" charset="0"/>
              </a:defRPr>
            </a:lvl3pPr>
            <a:lvl4pPr>
              <a:lnSpc>
                <a:spcPct val="100000"/>
              </a:lnSpc>
              <a:spcBef>
                <a:spcPts val="600"/>
              </a:spcBef>
              <a:spcAft>
                <a:spcPts val="0"/>
              </a:spcAft>
              <a:defRPr sz="1400" b="0">
                <a:solidFill>
                  <a:schemeClr val="tx1"/>
                </a:solidFill>
                <a:latin typeface="CA Sans" panose="02000506040000020004" pitchFamily="50" charset="0"/>
              </a:defRPr>
            </a:lvl4pPr>
            <a:lvl5pPr>
              <a:lnSpc>
                <a:spcPct val="100000"/>
              </a:lnSpc>
              <a:spcBef>
                <a:spcPts val="600"/>
              </a:spcBef>
              <a:spcAft>
                <a:spcPts val="0"/>
              </a:spcAft>
              <a:defRPr sz="1200" b="0">
                <a:solidFill>
                  <a:schemeClr val="tx1"/>
                </a:solidFill>
                <a:latin typeface="CA Sans" panose="02000506040000020004" pitchFamily="50"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hasCustomPrompt="1"/>
          </p:nvPr>
        </p:nvSpPr>
        <p:spPr bwMode="gray">
          <a:xfrm>
            <a:off x="389572" y="649411"/>
            <a:ext cx="8224521" cy="221599"/>
          </a:xfrm>
        </p:spPr>
        <p:txBody>
          <a:bodyPr vert="horz" lIns="91440" tIns="0" rIns="91440" bIns="0" rtlCol="0" anchor="t">
            <a:spAutoFit/>
          </a:bodyPr>
          <a:lstStyle>
            <a:lvl1pPr marL="0" indent="0" algn="l" defTabSz="457200" rtl="0" eaLnBrk="1" latinLnBrk="0" hangingPunct="1">
              <a:lnSpc>
                <a:spcPct val="90000"/>
              </a:lnSpc>
              <a:spcBef>
                <a:spcPct val="0"/>
              </a:spcBef>
              <a:buNone/>
              <a:defRPr lang="en-US" sz="1600" b="0" kern="1200" smtClean="0">
                <a:solidFill>
                  <a:schemeClr val="tx1"/>
                </a:solidFill>
                <a:latin typeface="CA Sans" panose="02000506040000020004" pitchFamily="50" charset="0"/>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16 Pt | Max 2 Lines | Max Character: 100 </a:t>
            </a:r>
          </a:p>
        </p:txBody>
      </p:sp>
    </p:spTree>
    <p:extLst>
      <p:ext uri="{BB962C8B-B14F-4D97-AF65-F5344CB8AC3E}">
        <p14:creationId xmlns:p14="http://schemas.microsoft.com/office/powerpoint/2010/main" val="227541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4833" y="157735"/>
            <a:ext cx="8229600" cy="875111"/>
          </a:xfrm>
        </p:spPr>
        <p:txBody>
          <a:bodyPr/>
          <a:lstStyle>
            <a:lvl1pPr>
              <a:defRPr/>
            </a:lvl1pPr>
          </a:lstStyle>
          <a:p>
            <a:r>
              <a:rPr lang="en-US" dirty="0"/>
              <a:t>Title - Title Case, Calibri 28 </a:t>
            </a:r>
            <a:r>
              <a:rPr lang="en-US" dirty="0" err="1"/>
              <a:t>Pt</a:t>
            </a:r>
            <a:br>
              <a:rPr lang="en-US" dirty="0"/>
            </a:br>
            <a:r>
              <a:rPr lang="en-US" dirty="0"/>
              <a:t>2 Line Max</a:t>
            </a:r>
          </a:p>
        </p:txBody>
      </p:sp>
      <p:sp>
        <p:nvSpPr>
          <p:cNvPr id="9" name="Content Placeholder 2"/>
          <p:cNvSpPr>
            <a:spLocks noGrp="1"/>
          </p:cNvSpPr>
          <p:nvPr>
            <p:ph sz="half" idx="10" hasCustomPrompt="1"/>
          </p:nvPr>
        </p:nvSpPr>
        <p:spPr bwMode="gray">
          <a:xfrm>
            <a:off x="441027" y="991451"/>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0" name="Content Placeholder 2"/>
          <p:cNvSpPr>
            <a:spLocks noGrp="1"/>
          </p:cNvSpPr>
          <p:nvPr>
            <p:ph sz="half" idx="11" hasCustomPrompt="1"/>
          </p:nvPr>
        </p:nvSpPr>
        <p:spPr bwMode="gray">
          <a:xfrm>
            <a:off x="441027" y="1577515"/>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1" name="Content Placeholder 2"/>
          <p:cNvSpPr>
            <a:spLocks noGrp="1"/>
          </p:cNvSpPr>
          <p:nvPr>
            <p:ph sz="half" idx="12" hasCustomPrompt="1"/>
          </p:nvPr>
        </p:nvSpPr>
        <p:spPr bwMode="gray">
          <a:xfrm>
            <a:off x="441027" y="3921772"/>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2" name="Content Placeholder 2"/>
          <p:cNvSpPr>
            <a:spLocks noGrp="1"/>
          </p:cNvSpPr>
          <p:nvPr>
            <p:ph sz="half" idx="13" hasCustomPrompt="1"/>
          </p:nvPr>
        </p:nvSpPr>
        <p:spPr bwMode="gray">
          <a:xfrm>
            <a:off x="441027" y="2163579"/>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3" name="Content Placeholder 2"/>
          <p:cNvSpPr>
            <a:spLocks noGrp="1"/>
          </p:cNvSpPr>
          <p:nvPr>
            <p:ph sz="half" idx="14" hasCustomPrompt="1"/>
          </p:nvPr>
        </p:nvSpPr>
        <p:spPr bwMode="gray">
          <a:xfrm>
            <a:off x="441027" y="2749643"/>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
        <p:nvSpPr>
          <p:cNvPr id="14" name="Content Placeholder 2"/>
          <p:cNvSpPr>
            <a:spLocks noGrp="1"/>
          </p:cNvSpPr>
          <p:nvPr>
            <p:ph sz="half" idx="15" hasCustomPrompt="1"/>
          </p:nvPr>
        </p:nvSpPr>
        <p:spPr bwMode="gray">
          <a:xfrm>
            <a:off x="441027" y="3335708"/>
            <a:ext cx="8230215" cy="457463"/>
          </a:xfrm>
          <a:prstGeom prst="rect">
            <a:avLst/>
          </a:prstGeom>
          <a:solidFill>
            <a:schemeClr val="tx2"/>
          </a:solidFill>
        </p:spPr>
        <p:txBody>
          <a:bodyPr lIns="914400" bIns="137160" anchor="ctr" anchorCtr="0"/>
          <a:lstStyle>
            <a:lvl1pPr marL="0" indent="0" algn="l">
              <a:lnSpc>
                <a:spcPct val="100000"/>
              </a:lnSpc>
              <a:buNone/>
              <a:defRPr sz="1600" b="1" cap="all">
                <a:solidFill>
                  <a:schemeClr val="bg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a:t>
            </a:r>
          </a:p>
        </p:txBody>
      </p:sp>
    </p:spTree>
    <p:extLst>
      <p:ext uri="{BB962C8B-B14F-4D97-AF65-F5344CB8AC3E}">
        <p14:creationId xmlns:p14="http://schemas.microsoft.com/office/powerpoint/2010/main" val="230041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2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bwMode="gray">
          <a:xfrm>
            <a:off x="387029" y="157735"/>
            <a:ext cx="8229600" cy="487313"/>
          </a:xfrm>
        </p:spPr>
        <p:txBody>
          <a:bodyPr>
            <a:spAutoFit/>
          </a:bodyPr>
          <a:lstStyle>
            <a:lvl1pPr>
              <a:defRPr/>
            </a:lvl1pPr>
          </a:lstStyle>
          <a:p>
            <a:r>
              <a:rPr lang="en-US" dirty="0"/>
              <a:t>Title - Title Case, Calibri 28 </a:t>
            </a:r>
            <a:r>
              <a:rPr lang="en-US" dirty="0" err="1"/>
              <a:t>Pt</a:t>
            </a:r>
            <a:endParaRPr lang="en-US" dirty="0"/>
          </a:p>
        </p:txBody>
      </p:sp>
      <p:sp>
        <p:nvSpPr>
          <p:cNvPr id="12" name="Content Placeholder 5"/>
          <p:cNvSpPr>
            <a:spLocks noGrp="1"/>
          </p:cNvSpPr>
          <p:nvPr>
            <p:ph sz="quarter" idx="11" hasCustomPrompt="1"/>
          </p:nvPr>
        </p:nvSpPr>
        <p:spPr bwMode="gray">
          <a:xfrm>
            <a:off x="389572" y="649411"/>
            <a:ext cx="8224521" cy="253916"/>
          </a:xfrm>
        </p:spPr>
        <p:txBody>
          <a:bodyPr vert="horz" lIns="91440" tIns="0" rIns="91440" bIns="0" rtlCol="0" anchor="t">
            <a:spAutoFit/>
          </a:bodyPr>
          <a:lstStyle>
            <a:lvl1pPr marL="0" indent="0" algn="l" defTabSz="457200" rtl="0" eaLnBrk="1" latinLnBrk="0" hangingPunct="1">
              <a:lnSpc>
                <a:spcPct val="90000"/>
              </a:lnSpc>
              <a:spcBef>
                <a:spcPct val="0"/>
              </a:spcBef>
              <a:buNone/>
              <a:defRPr lang="en-US" sz="18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
        <p:nvSpPr>
          <p:cNvPr id="13" name="Content Placeholder 2"/>
          <p:cNvSpPr>
            <a:spLocks noGrp="1"/>
          </p:cNvSpPr>
          <p:nvPr>
            <p:ph sz="half" idx="1"/>
          </p:nvPr>
        </p:nvSpPr>
        <p:spPr bwMode="gray">
          <a:xfrm>
            <a:off x="457200" y="1046253"/>
            <a:ext cx="4038600" cy="3385337"/>
          </a:xfrm>
          <a:prstGeom prst="rect">
            <a:avLst/>
          </a:prstGeom>
        </p:spPr>
        <p:txBody>
          <a:bodyPr/>
          <a:lstStyle>
            <a:lvl1pPr>
              <a:lnSpc>
                <a:spcPts val="2880"/>
              </a:lnSpc>
              <a:defRPr sz="2400" b="0">
                <a:solidFill>
                  <a:schemeClr val="tx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bwMode="gray">
          <a:xfrm>
            <a:off x="4648200" y="1046253"/>
            <a:ext cx="4038600" cy="3385337"/>
          </a:xfrm>
          <a:prstGeom prst="rect">
            <a:avLst/>
          </a:prstGeom>
        </p:spPr>
        <p:txBody>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18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931" y="157735"/>
            <a:ext cx="8229600" cy="875111"/>
          </a:xfrm>
        </p:spPr>
        <p:txBody>
          <a:bodyPr/>
          <a:lstStyle>
            <a:lvl1pPr>
              <a:defRPr/>
            </a:lvl1pPr>
          </a:lstStyle>
          <a:p>
            <a:r>
              <a:rPr lang="en-US" dirty="0"/>
              <a:t>Title - Title Case, Calibri 28 </a:t>
            </a:r>
            <a:r>
              <a:rPr lang="en-US" dirty="0" err="1"/>
              <a:t>Pt</a:t>
            </a:r>
            <a:br>
              <a:rPr lang="en-US" dirty="0"/>
            </a:br>
            <a:r>
              <a:rPr lang="en-US" dirty="0"/>
              <a:t>2 Line Max</a:t>
            </a:r>
          </a:p>
        </p:txBody>
      </p:sp>
    </p:spTree>
    <p:extLst>
      <p:ext uri="{BB962C8B-B14F-4D97-AF65-F5344CB8AC3E}">
        <p14:creationId xmlns:p14="http://schemas.microsoft.com/office/powerpoint/2010/main" val="119536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87029" y="157735"/>
            <a:ext cx="8229600" cy="487313"/>
          </a:xfrm>
        </p:spPr>
        <p:txBody>
          <a:bodyPr>
            <a:spAutoFit/>
          </a:bodyPr>
          <a:lstStyle>
            <a:lvl1pPr>
              <a:defRPr/>
            </a:lvl1pPr>
          </a:lstStyle>
          <a:p>
            <a:r>
              <a:rPr lang="en-US" dirty="0"/>
              <a:t>Title - Title Case, Calibri 28 </a:t>
            </a:r>
            <a:r>
              <a:rPr lang="en-US" dirty="0" err="1"/>
              <a:t>Pt</a:t>
            </a:r>
            <a:endParaRPr lang="en-US" dirty="0"/>
          </a:p>
        </p:txBody>
      </p:sp>
      <p:sp>
        <p:nvSpPr>
          <p:cNvPr id="5" name="Content Placeholder 5"/>
          <p:cNvSpPr>
            <a:spLocks noGrp="1"/>
          </p:cNvSpPr>
          <p:nvPr>
            <p:ph sz="quarter" idx="11" hasCustomPrompt="1"/>
          </p:nvPr>
        </p:nvSpPr>
        <p:spPr bwMode="gray">
          <a:xfrm>
            <a:off x="389572" y="649411"/>
            <a:ext cx="8224521" cy="253916"/>
          </a:xfrm>
        </p:spPr>
        <p:txBody>
          <a:bodyPr vert="horz" lIns="91440" tIns="0" rIns="91440" bIns="0" rtlCol="0" anchor="t">
            <a:spAutoFit/>
          </a:bodyPr>
          <a:lstStyle>
            <a:lvl1pPr marL="0" indent="0" algn="l" defTabSz="457200" rtl="0" eaLnBrk="1" latinLnBrk="0" hangingPunct="1">
              <a:lnSpc>
                <a:spcPct val="90000"/>
              </a:lnSpc>
              <a:spcBef>
                <a:spcPct val="0"/>
              </a:spcBef>
              <a:buNone/>
              <a:defRPr lang="en-US" sz="18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81334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6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35"/>
            <a:ext cx="8229600" cy="487313"/>
          </a:xfrm>
        </p:spPr>
        <p:txBody>
          <a:bodyPr>
            <a:spAutoFit/>
          </a:bodyPr>
          <a:lstStyle>
            <a:lvl1pPr>
              <a:defRPr/>
            </a:lvl1pPr>
          </a:lstStyle>
          <a:p>
            <a:r>
              <a:rPr lang="en-US" dirty="0"/>
              <a:t>Title - Title Case, Calibri 28 </a:t>
            </a:r>
            <a:r>
              <a:rPr lang="en-US" dirty="0" err="1"/>
              <a:t>Pt</a:t>
            </a:r>
            <a:endParaRPr lang="en-US" dirty="0"/>
          </a:p>
        </p:txBody>
      </p:sp>
      <p:sp>
        <p:nvSpPr>
          <p:cNvPr id="7" name="Content Placeholder 2"/>
          <p:cNvSpPr>
            <a:spLocks noGrp="1"/>
          </p:cNvSpPr>
          <p:nvPr>
            <p:ph sz="half" idx="1"/>
          </p:nvPr>
        </p:nvSpPr>
        <p:spPr>
          <a:xfrm>
            <a:off x="459509" y="1046253"/>
            <a:ext cx="8224982" cy="3385337"/>
          </a:xfrm>
          <a:prstGeom prst="rect">
            <a:avLst/>
          </a:prstGeom>
        </p:spPr>
        <p:txBody>
          <a:bodyPr/>
          <a:lstStyle>
            <a:lvl1pPr>
              <a:lnSpc>
                <a:spcPts val="2880"/>
              </a:lnSpc>
              <a:defRPr sz="2400" b="0">
                <a:solidFill>
                  <a:schemeClr val="tx1"/>
                </a:solidFill>
              </a:defRPr>
            </a:lvl1pPr>
            <a:lvl2pPr>
              <a:defRPr sz="2000" b="0">
                <a:solidFill>
                  <a:schemeClr val="tx1"/>
                </a:solidFill>
              </a:defRPr>
            </a:lvl2pPr>
            <a:lvl3pPr>
              <a:defRPr sz="1800" b="0">
                <a:solidFill>
                  <a:schemeClr val="tx1"/>
                </a:solidFill>
              </a:defRPr>
            </a:lvl3pPr>
            <a:lvl4pPr>
              <a:defRPr sz="1600" b="0">
                <a:solidFill>
                  <a:schemeClr val="tx1"/>
                </a:solidFill>
              </a:defRPr>
            </a:lvl4pPr>
            <a:lvl5pPr>
              <a:defRPr sz="14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hasCustomPrompt="1"/>
          </p:nvPr>
        </p:nvSpPr>
        <p:spPr>
          <a:xfrm>
            <a:off x="459743" y="649411"/>
            <a:ext cx="8224521" cy="253916"/>
          </a:xfrm>
        </p:spPr>
        <p:txBody>
          <a:bodyPr vert="horz" lIns="91440" tIns="0" rIns="91440" bIns="0" rtlCol="0" anchor="t">
            <a:spAutoFit/>
          </a:bodyPr>
          <a:lstStyle>
            <a:lvl1pPr algn="l" defTabSz="457200" rtl="0" eaLnBrk="1" latinLnBrk="0" hangingPunct="1">
              <a:lnSpc>
                <a:spcPct val="90000"/>
              </a:lnSpc>
              <a:spcBef>
                <a:spcPct val="0"/>
              </a:spcBef>
              <a:buNone/>
              <a:defRPr lang="en-US" sz="18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
        <p:nvSpPr>
          <p:cNvPr id="8" name="Content Placeholder 3"/>
          <p:cNvSpPr>
            <a:spLocks noGrp="1"/>
          </p:cNvSpPr>
          <p:nvPr>
            <p:ph sz="quarter" idx="10" hasCustomPrompt="1"/>
          </p:nvPr>
        </p:nvSpPr>
        <p:spPr>
          <a:xfrm>
            <a:off x="459615" y="4443505"/>
            <a:ext cx="8224770" cy="200055"/>
          </a:xfrm>
        </p:spPr>
        <p:txBody>
          <a:bodyPr tIns="45720" bIns="0">
            <a:spAutoFit/>
          </a:bodyPr>
          <a:lstStyle>
            <a:lvl1pPr marL="0" indent="0">
              <a:lnSpc>
                <a:spcPct val="100000"/>
              </a:lnSpc>
              <a:spcBef>
                <a:spcPts val="0"/>
              </a:spcBef>
              <a:spcAft>
                <a:spcPts val="0"/>
              </a:spcAft>
              <a:buNone/>
              <a:defRPr sz="1000">
                <a:solidFill>
                  <a:schemeClr val="tx2"/>
                </a:solidFill>
              </a:defRPr>
            </a:lvl1pPr>
            <a:lvl2pPr marL="393700" indent="0">
              <a:buNone/>
              <a:defRPr sz="1100"/>
            </a:lvl2pPr>
            <a:lvl3pPr marL="749300" indent="0">
              <a:buNone/>
              <a:defRPr sz="1100"/>
            </a:lvl3pPr>
            <a:lvl4pPr marL="1092200" indent="0">
              <a:buNone/>
              <a:defRPr sz="1100"/>
            </a:lvl4pPr>
            <a:lvl5pPr marL="1371600" indent="0">
              <a:buNone/>
              <a:defRPr sz="1100"/>
            </a:lvl5pPr>
          </a:lstStyle>
          <a:p>
            <a:pPr lvl="0"/>
            <a:r>
              <a:rPr lang="en-US" dirty="0"/>
              <a:t>Click to add a Source or Note</a:t>
            </a:r>
          </a:p>
        </p:txBody>
      </p:sp>
    </p:spTree>
    <p:extLst>
      <p:ext uri="{BB962C8B-B14F-4D97-AF65-F5344CB8AC3E}">
        <p14:creationId xmlns:p14="http://schemas.microsoft.com/office/powerpoint/2010/main" val="232971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5931" y="157735"/>
            <a:ext cx="8229600" cy="757130"/>
          </a:xfrm>
          <a:prstGeom prst="rect">
            <a:avLst/>
          </a:prstGeom>
        </p:spPr>
        <p:txBody>
          <a:bodyPr vert="horz" lIns="91440" tIns="45720" rIns="91440" bIns="45720" rtlCol="0" anchor="t">
            <a:spAutoFit/>
          </a:bodyPr>
          <a:lstStyle/>
          <a:p>
            <a:r>
              <a:rPr lang="en-GB" noProof="0" dirty="0"/>
              <a:t>Title - Title Case, CA Sans 24 Pt</a:t>
            </a:r>
            <a:br>
              <a:rPr lang="en-GB" noProof="0" dirty="0"/>
            </a:br>
            <a:r>
              <a:rPr lang="en-GB" noProof="0" dirty="0"/>
              <a:t>2 Line Max</a:t>
            </a:r>
          </a:p>
        </p:txBody>
      </p:sp>
      <p:sp>
        <p:nvSpPr>
          <p:cNvPr id="8" name="Text Placeholder 7"/>
          <p:cNvSpPr>
            <a:spLocks noGrp="1"/>
          </p:cNvSpPr>
          <p:nvPr>
            <p:ph type="body" idx="1"/>
          </p:nvPr>
        </p:nvSpPr>
        <p:spPr bwMode="gray">
          <a:xfrm>
            <a:off x="379452" y="1045390"/>
            <a:ext cx="8229600" cy="3394107"/>
          </a:xfrm>
          <a:prstGeom prst="rect">
            <a:avLst/>
          </a:prstGeom>
        </p:spPr>
        <p:txBody>
          <a:bodyPr vert="horz" lIns="91440" tIns="45720" rIns="91440" bIns="45720" rtlCol="0">
            <a:normAutofit/>
          </a:bodyPr>
          <a:lstStyle/>
          <a:p>
            <a:pPr lvl="0"/>
            <a:r>
              <a:rPr lang="en-GB" noProof="0" dirty="0"/>
              <a:t>Bullet 1, CA Sans regular 20 </a:t>
            </a:r>
            <a:r>
              <a:rPr lang="en-GB" noProof="0" dirty="0" err="1"/>
              <a:t>pt</a:t>
            </a:r>
            <a:endParaRPr lang="en-GB" noProof="0" dirty="0"/>
          </a:p>
          <a:p>
            <a:pPr lvl="1"/>
            <a:r>
              <a:rPr lang="en-GB" noProof="0" dirty="0"/>
              <a:t>Sub-bullet, CA Sans regular 18 </a:t>
            </a:r>
            <a:r>
              <a:rPr lang="en-GB" noProof="0" dirty="0" err="1"/>
              <a:t>pt</a:t>
            </a:r>
            <a:endParaRPr lang="en-GB" noProof="0" dirty="0"/>
          </a:p>
          <a:p>
            <a:pPr lvl="2"/>
            <a:r>
              <a:rPr lang="en-GB" noProof="0" dirty="0"/>
              <a:t>Sub-sub-bullet, CA Sans regular 16 </a:t>
            </a:r>
            <a:r>
              <a:rPr lang="en-GB" noProof="0" dirty="0" err="1"/>
              <a:t>pt</a:t>
            </a:r>
            <a:endParaRPr lang="en-GB" noProof="0" dirty="0"/>
          </a:p>
          <a:p>
            <a:pPr lvl="3"/>
            <a:r>
              <a:rPr lang="en-GB" noProof="0" dirty="0"/>
              <a:t>Sub-sub-sub bullet, CA Sans regular 14 </a:t>
            </a:r>
            <a:r>
              <a:rPr lang="en-GB" noProof="0" dirty="0" err="1"/>
              <a:t>pt</a:t>
            </a:r>
            <a:endParaRPr lang="en-GB" noProof="0" dirty="0"/>
          </a:p>
          <a:p>
            <a:pPr lvl="4"/>
            <a:r>
              <a:rPr lang="en-GB" noProof="0" dirty="0"/>
              <a:t>Sub-sub-sub-sub bullet, CA Sans regular 12 </a:t>
            </a:r>
            <a:r>
              <a:rPr lang="en-GB" noProof="0" dirty="0" err="1"/>
              <a:t>pt</a:t>
            </a:r>
            <a:endParaRPr lang="en-GB" noProof="0" dirty="0"/>
          </a:p>
        </p:txBody>
      </p:sp>
      <p:sp>
        <p:nvSpPr>
          <p:cNvPr id="9" name="TextBox 8"/>
          <p:cNvSpPr txBox="1"/>
          <p:nvPr/>
        </p:nvSpPr>
        <p:spPr bwMode="gray">
          <a:xfrm>
            <a:off x="393809" y="4808417"/>
            <a:ext cx="527125" cy="250796"/>
          </a:xfrm>
          <a:prstGeom prst="rect">
            <a:avLst/>
          </a:prstGeom>
          <a:noFill/>
        </p:spPr>
        <p:txBody>
          <a:bodyPr wrap="square" rtlCol="0" anchor="ctr" anchorCtr="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900" b="0" i="0" u="none" strike="noStrike" kern="1200" cap="none" spc="0" normalizeH="0" baseline="0" noProof="0" smtClean="0">
                <a:ln>
                  <a:noFill/>
                </a:ln>
                <a:solidFill>
                  <a:schemeClr val="tx2"/>
                </a:solidFill>
                <a:effectLst/>
                <a:uLnTx/>
                <a:uFillTx/>
                <a:latin typeface="Calibri"/>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2"/>
              </a:solidFill>
              <a:effectLst/>
              <a:uLnTx/>
              <a:uFillTx/>
              <a:latin typeface="Calibri"/>
              <a:ea typeface="Arial Unicode MS" pitchFamily="34" charset="-128"/>
              <a:cs typeface="Arial Unicode MS" pitchFamily="34" charset="-128"/>
            </a:endParaRPr>
          </a:p>
        </p:txBody>
      </p:sp>
      <p:pic>
        <p:nvPicPr>
          <p:cNvPr id="11" name="Picture 10" descr="ca_r_1cr_grey.eps"/>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177334" y="4438852"/>
            <a:ext cx="672084" cy="557403"/>
          </a:xfrm>
          <a:prstGeom prst="rect">
            <a:avLst/>
          </a:prstGeom>
        </p:spPr>
      </p:pic>
    </p:spTree>
    <p:extLst>
      <p:ext uri="{BB962C8B-B14F-4D97-AF65-F5344CB8AC3E}">
        <p14:creationId xmlns:p14="http://schemas.microsoft.com/office/powerpoint/2010/main" val="246373859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87" r:id="rId4"/>
    <p:sldLayoutId id="2147483889" r:id="rId5"/>
    <p:sldLayoutId id="2147483890" r:id="rId6"/>
    <p:sldLayoutId id="2147483891" r:id="rId7"/>
    <p:sldLayoutId id="2147483892" r:id="rId8"/>
    <p:sldLayoutId id="2147483893" r:id="rId9"/>
    <p:sldLayoutId id="2147483896" r:id="rId10"/>
    <p:sldLayoutId id="214748389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lnSpc>
          <a:spcPct val="90000"/>
        </a:lnSpc>
        <a:spcBef>
          <a:spcPct val="0"/>
        </a:spcBef>
        <a:buNone/>
        <a:defRPr lang="en-US" sz="2400" b="0" i="0" u="none" kern="1200" dirty="0">
          <a:solidFill>
            <a:schemeClr val="tx1"/>
          </a:solidFill>
          <a:latin typeface="CA Sans" panose="02000506040000020004" pitchFamily="50" charset="0"/>
          <a:ea typeface="+mj-ea"/>
          <a:cs typeface="+mj-cs"/>
        </a:defRPr>
      </a:lvl1pPr>
    </p:titleStyle>
    <p:bodyStyle>
      <a:lvl1pPr marL="342900" indent="-342900" algn="l" defTabSz="457200" rtl="0" eaLnBrk="1" latinLnBrk="0" hangingPunct="1">
        <a:lnSpc>
          <a:spcPct val="100000"/>
        </a:lnSpc>
        <a:spcBef>
          <a:spcPts val="600"/>
        </a:spcBef>
        <a:spcAft>
          <a:spcPts val="0"/>
        </a:spcAft>
        <a:buClr>
          <a:schemeClr val="tx1"/>
        </a:buClr>
        <a:buFont typeface="Wingdings" charset="2"/>
        <a:buChar char="§"/>
        <a:defRPr sz="2000" b="0" kern="1200">
          <a:solidFill>
            <a:schemeClr val="tx1"/>
          </a:solidFill>
          <a:latin typeface="CA Sans" panose="02000506040000020004" pitchFamily="50" charset="0"/>
          <a:ea typeface="+mn-ea"/>
          <a:cs typeface="+mn-cs"/>
        </a:defRPr>
      </a:lvl1pPr>
      <a:lvl2pPr marL="679450" indent="-285750" algn="l" defTabSz="457200" rtl="0" eaLnBrk="1" latinLnBrk="0" hangingPunct="1">
        <a:lnSpc>
          <a:spcPct val="100000"/>
        </a:lnSpc>
        <a:spcBef>
          <a:spcPts val="600"/>
        </a:spcBef>
        <a:spcAft>
          <a:spcPts val="0"/>
        </a:spcAft>
        <a:buClr>
          <a:schemeClr val="tx1"/>
        </a:buClr>
        <a:buFont typeface="Arial"/>
        <a:buChar char="–"/>
        <a:defRPr sz="1800" b="0" i="0" u="none" kern="1200" baseline="0">
          <a:solidFill>
            <a:schemeClr val="tx1"/>
          </a:solidFill>
          <a:latin typeface="CA Sans" panose="02000506040000020004" pitchFamily="50" charset="0"/>
          <a:ea typeface="+mn-ea"/>
          <a:cs typeface="+mn-cs"/>
        </a:defRPr>
      </a:lvl2pPr>
      <a:lvl3pPr marL="977900" indent="-228600" algn="l" defTabSz="457200" rtl="0" eaLnBrk="1" latinLnBrk="0" hangingPunct="1">
        <a:lnSpc>
          <a:spcPct val="100000"/>
        </a:lnSpc>
        <a:spcBef>
          <a:spcPts val="600"/>
        </a:spcBef>
        <a:spcAft>
          <a:spcPts val="0"/>
        </a:spcAft>
        <a:buClr>
          <a:schemeClr val="tx1"/>
        </a:buClr>
        <a:buFont typeface="Wingdings" charset="2"/>
        <a:buChar char="§"/>
        <a:defRPr sz="1600" b="0" kern="1200" baseline="0">
          <a:solidFill>
            <a:schemeClr val="tx1"/>
          </a:solidFill>
          <a:latin typeface="CA Sans" panose="02000506040000020004" pitchFamily="50" charset="0"/>
          <a:ea typeface="+mn-ea"/>
          <a:cs typeface="+mn-cs"/>
        </a:defRPr>
      </a:lvl3pPr>
      <a:lvl4pPr marL="1320800" marR="0" indent="-228600" algn="l" defTabSz="457200" rtl="0" eaLnBrk="1" fontAlgn="auto" latinLnBrk="0" hangingPunct="1">
        <a:lnSpc>
          <a:spcPct val="100000"/>
        </a:lnSpc>
        <a:spcBef>
          <a:spcPts val="600"/>
        </a:spcBef>
        <a:spcAft>
          <a:spcPts val="0"/>
        </a:spcAft>
        <a:buClr>
          <a:schemeClr val="tx1"/>
        </a:buClr>
        <a:buSzTx/>
        <a:buFont typeface="Arial"/>
        <a:buChar char="–"/>
        <a:tabLst/>
        <a:defRPr sz="1400" b="0" kern="1200">
          <a:solidFill>
            <a:schemeClr val="tx1"/>
          </a:solidFill>
          <a:latin typeface="CA Sans" panose="02000506040000020004" pitchFamily="50" charset="0"/>
          <a:ea typeface="+mn-ea"/>
          <a:cs typeface="+mn-cs"/>
        </a:defRPr>
      </a:lvl4pPr>
      <a:lvl5pPr marL="1600200" indent="-228600" algn="l" defTabSz="457200" rtl="0" eaLnBrk="1" latinLnBrk="0" hangingPunct="1">
        <a:lnSpc>
          <a:spcPct val="100000"/>
        </a:lnSpc>
        <a:spcBef>
          <a:spcPts val="600"/>
        </a:spcBef>
        <a:spcAft>
          <a:spcPts val="0"/>
        </a:spcAft>
        <a:buClr>
          <a:schemeClr val="tx1"/>
        </a:buClr>
        <a:buFont typeface="Wingdings" charset="2"/>
        <a:buChar char="§"/>
        <a:tabLst/>
        <a:defRPr sz="1200" b="0" kern="1200" baseline="0">
          <a:solidFill>
            <a:schemeClr val="tx1"/>
          </a:solidFill>
          <a:latin typeface="CA Sans" panose="02000506040000020004"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jp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334045" y="1186584"/>
            <a:ext cx="8224982" cy="3385337"/>
          </a:xfrm>
        </p:spPr>
        <p:txBody>
          <a:bodyPr>
            <a:normAutofit lnSpcReduction="10000"/>
          </a:bodyPr>
          <a:lstStyle/>
          <a:p>
            <a:pPr marL="0" indent="0">
              <a:buNone/>
            </a:pPr>
            <a:r>
              <a:rPr lang="de-DE" dirty="0"/>
              <a:t>Wir arbeiten hier mit elektronischen Bauteilen, die sehr empfindlich sind gegen</a:t>
            </a:r>
          </a:p>
          <a:p>
            <a:r>
              <a:rPr lang="de-DE" dirty="0"/>
              <a:t>statische Entladung</a:t>
            </a:r>
          </a:p>
          <a:p>
            <a:r>
              <a:rPr lang="de-DE" dirty="0"/>
              <a:t>fehlerhafte Anschlüsse</a:t>
            </a:r>
          </a:p>
          <a:p>
            <a:r>
              <a:rPr lang="de-DE" dirty="0"/>
              <a:t>falsche Spannungspegel</a:t>
            </a:r>
          </a:p>
          <a:p>
            <a:endParaRPr lang="de-DE" dirty="0"/>
          </a:p>
          <a:p>
            <a:pPr marL="0" indent="0">
              <a:buNone/>
            </a:pPr>
            <a:r>
              <a:rPr lang="de-DE" b="1" dirty="0">
                <a:solidFill>
                  <a:srgbClr val="FF0000"/>
                </a:solidFill>
              </a:rPr>
              <a:t>Daher bitte:</a:t>
            </a:r>
          </a:p>
          <a:p>
            <a:pPr marL="0" indent="0">
              <a:buNone/>
            </a:pPr>
            <a:r>
              <a:rPr lang="de-DE" b="1" i="1" dirty="0"/>
              <a:t>erst</a:t>
            </a:r>
            <a:r>
              <a:rPr lang="de-DE" dirty="0"/>
              <a:t> die Schaltung aufbauen,</a:t>
            </a:r>
            <a:br>
              <a:rPr lang="de-DE" dirty="0"/>
            </a:br>
            <a:r>
              <a:rPr lang="de-DE" b="1" i="1" dirty="0"/>
              <a:t>dann </a:t>
            </a:r>
            <a:r>
              <a:rPr lang="de-DE" dirty="0"/>
              <a:t>die Anschlüsse überprüfen und</a:t>
            </a:r>
            <a:br>
              <a:rPr lang="de-DE" dirty="0"/>
            </a:br>
            <a:r>
              <a:rPr lang="de-DE" b="1" i="1" dirty="0"/>
              <a:t>erst dann</a:t>
            </a:r>
            <a:r>
              <a:rPr lang="de-DE" dirty="0"/>
              <a:t> erst die Spannungsversorgung über</a:t>
            </a:r>
            <a:br>
              <a:rPr lang="de-DE" dirty="0"/>
            </a:br>
            <a:r>
              <a:rPr lang="de-DE" dirty="0"/>
              <a:t>                 USB herstellen</a:t>
            </a:r>
          </a:p>
          <a:p>
            <a:pPr marL="457200" indent="-457200">
              <a:buFont typeface="+mj-lt"/>
              <a:buAutoNum type="arabicPeriod"/>
            </a:pPr>
            <a:endParaRPr lang="de-DE" dirty="0"/>
          </a:p>
        </p:txBody>
      </p:sp>
      <p:pic>
        <p:nvPicPr>
          <p:cNvPr id="5" name="Picture 4"/>
          <p:cNvPicPr>
            <a:picLocks noChangeAspect="1"/>
          </p:cNvPicPr>
          <p:nvPr/>
        </p:nvPicPr>
        <p:blipFill>
          <a:blip r:embed="rId3"/>
          <a:stretch>
            <a:fillRect/>
          </a:stretch>
        </p:blipFill>
        <p:spPr>
          <a:xfrm>
            <a:off x="5513301" y="1598398"/>
            <a:ext cx="3420015" cy="2561710"/>
          </a:xfrm>
          <a:prstGeom prst="rect">
            <a:avLst/>
          </a:prstGeom>
        </p:spPr>
      </p:pic>
      <p:sp>
        <p:nvSpPr>
          <p:cNvPr id="8" name="Title 7"/>
          <p:cNvSpPr>
            <a:spLocks noGrp="1"/>
          </p:cNvSpPr>
          <p:nvPr>
            <p:ph type="title"/>
          </p:nvPr>
        </p:nvSpPr>
        <p:spPr>
          <a:xfrm>
            <a:off x="385931" y="157735"/>
            <a:ext cx="8229600" cy="424732"/>
          </a:xfrm>
        </p:spPr>
        <p:txBody>
          <a:bodyPr/>
          <a:lstStyle/>
          <a:p>
            <a:r>
              <a:rPr lang="de-DE" dirty="0"/>
              <a:t>Vorwort zum Zusammenbau</a:t>
            </a:r>
          </a:p>
        </p:txBody>
      </p:sp>
    </p:spTree>
    <p:extLst>
      <p:ext uri="{BB962C8B-B14F-4D97-AF65-F5344CB8AC3E}">
        <p14:creationId xmlns:p14="http://schemas.microsoft.com/office/powerpoint/2010/main" val="4063996568"/>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5931" y="157735"/>
            <a:ext cx="8229600" cy="424732"/>
          </a:xfrm>
        </p:spPr>
        <p:txBody>
          <a:bodyPr/>
          <a:lstStyle/>
          <a:p>
            <a:pPr algn="ctr"/>
            <a:r>
              <a:rPr lang="de-DE" dirty="0"/>
              <a:t>Ziel des Workshops</a:t>
            </a:r>
          </a:p>
        </p:txBody>
      </p:sp>
      <p:sp>
        <p:nvSpPr>
          <p:cNvPr id="9" name="Content Placeholder 8"/>
          <p:cNvSpPr>
            <a:spLocks noGrp="1"/>
          </p:cNvSpPr>
          <p:nvPr>
            <p:ph sz="half" idx="1"/>
          </p:nvPr>
        </p:nvSpPr>
        <p:spPr>
          <a:xfrm>
            <a:off x="510556" y="876800"/>
            <a:ext cx="8224982" cy="3385337"/>
          </a:xfrm>
        </p:spPr>
        <p:txBody>
          <a:bodyPr>
            <a:normAutofit fontScale="85000" lnSpcReduction="10000"/>
          </a:bodyPr>
          <a:lstStyle/>
          <a:p>
            <a:pPr marL="0" indent="0">
              <a:lnSpc>
                <a:spcPct val="150000"/>
              </a:lnSpc>
              <a:buNone/>
            </a:pPr>
            <a:r>
              <a:rPr lang="de-DE" sz="2400" b="1" i="1" dirty="0"/>
              <a:t>Internet</a:t>
            </a:r>
            <a:r>
              <a:rPr lang="de-DE" sz="2200" b="1" i="1" dirty="0"/>
              <a:t> </a:t>
            </a:r>
            <a:r>
              <a:rPr lang="de-DE" sz="2200" b="1" i="1" dirty="0" err="1"/>
              <a:t>of</a:t>
            </a:r>
            <a:r>
              <a:rPr lang="de-DE" sz="2200" b="1" i="1" dirty="0"/>
              <a:t> Things </a:t>
            </a:r>
            <a:r>
              <a:rPr lang="de-DE" sz="2200" b="1" dirty="0"/>
              <a:t>zum Anfassen:</a:t>
            </a:r>
          </a:p>
          <a:p>
            <a:pPr lvl="1">
              <a:lnSpc>
                <a:spcPct val="150000"/>
              </a:lnSpc>
            </a:pPr>
            <a:r>
              <a:rPr lang="de-DE" sz="2000" dirty="0"/>
              <a:t>Teil 1:</a:t>
            </a:r>
          </a:p>
          <a:p>
            <a:pPr lvl="2">
              <a:lnSpc>
                <a:spcPct val="150000"/>
              </a:lnSpc>
            </a:pPr>
            <a:r>
              <a:rPr lang="de-DE" sz="1800" dirty="0"/>
              <a:t>Selber eine Schaltung mit Micro Controller, Temperaturfühler und LEDs aufbauen</a:t>
            </a:r>
          </a:p>
          <a:p>
            <a:pPr lvl="2">
              <a:lnSpc>
                <a:spcPct val="150000"/>
              </a:lnSpc>
            </a:pPr>
            <a:r>
              <a:rPr lang="de-DE" sz="1800" dirty="0"/>
              <a:t>Mit einer Programmiersprache (</a:t>
            </a:r>
            <a:r>
              <a:rPr lang="de-DE" sz="1800" dirty="0" err="1"/>
              <a:t>MicroPython</a:t>
            </a:r>
            <a:r>
              <a:rPr lang="de-DE" sz="1800" dirty="0"/>
              <a:t>) die Schaltung zum Leben erwecken</a:t>
            </a:r>
          </a:p>
          <a:p>
            <a:pPr lvl="1">
              <a:lnSpc>
                <a:spcPct val="150000"/>
              </a:lnSpc>
            </a:pPr>
            <a:r>
              <a:rPr lang="de-DE" sz="2000" dirty="0"/>
              <a:t>Teil 2:</a:t>
            </a:r>
          </a:p>
          <a:p>
            <a:pPr lvl="2">
              <a:lnSpc>
                <a:spcPct val="150000"/>
              </a:lnSpc>
            </a:pPr>
            <a:r>
              <a:rPr lang="de-DE" sz="1800" dirty="0"/>
              <a:t>Gemessene Temperaturen über MQTT ins Internet senden</a:t>
            </a:r>
          </a:p>
          <a:p>
            <a:pPr lvl="2">
              <a:lnSpc>
                <a:spcPct val="150000"/>
              </a:lnSpc>
            </a:pPr>
            <a:r>
              <a:rPr lang="de-DE" sz="1800" dirty="0"/>
              <a:t>Im Internet über ein Dashboard die gemessenen Temperaturen darstellen</a:t>
            </a:r>
          </a:p>
          <a:p>
            <a:pPr lvl="2">
              <a:lnSpc>
                <a:spcPct val="150000"/>
              </a:lnSpc>
            </a:pPr>
            <a:r>
              <a:rPr lang="de-DE" sz="1800" dirty="0"/>
              <a:t>Aus dem Internet über das Dashboard und MQTT die Farbe der LEDs steuern</a:t>
            </a:r>
          </a:p>
        </p:txBody>
      </p:sp>
    </p:spTree>
    <p:extLst>
      <p:ext uri="{BB962C8B-B14F-4D97-AF65-F5344CB8AC3E}">
        <p14:creationId xmlns:p14="http://schemas.microsoft.com/office/powerpoint/2010/main" val="16784384"/>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5931" y="157735"/>
            <a:ext cx="8229600" cy="424732"/>
          </a:xfrm>
        </p:spPr>
        <p:txBody>
          <a:bodyPr/>
          <a:lstStyle/>
          <a:p>
            <a:r>
              <a:rPr lang="de-DE" dirty="0"/>
              <a:t>Zusammenbau auf </a:t>
            </a:r>
            <a:r>
              <a:rPr lang="de-DE" dirty="0" err="1"/>
              <a:t>Breadboard</a:t>
            </a:r>
            <a:endParaRPr lang="de-DE" dirty="0"/>
          </a:p>
        </p:txBody>
      </p:sp>
      <p:pic>
        <p:nvPicPr>
          <p:cNvPr id="3" name="Content Placeholder 2"/>
          <p:cNvPicPr>
            <a:picLocks noGrp="1" noChangeAspect="1"/>
          </p:cNvPicPr>
          <p:nvPr>
            <p:ph sz="half" idx="1"/>
          </p:nvPr>
        </p:nvPicPr>
        <p:blipFill>
          <a:blip r:embed="rId3"/>
          <a:stretch>
            <a:fillRect/>
          </a:stretch>
        </p:blipFill>
        <p:spPr>
          <a:xfrm>
            <a:off x="566201" y="582467"/>
            <a:ext cx="8049330" cy="3833014"/>
          </a:xfrm>
        </p:spPr>
      </p:pic>
    </p:spTree>
    <p:extLst>
      <p:ext uri="{BB962C8B-B14F-4D97-AF65-F5344CB8AC3E}">
        <p14:creationId xmlns:p14="http://schemas.microsoft.com/office/powerpoint/2010/main" val="2685794851"/>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3257D-E8CD-4C00-9D20-C83298E9772A}"/>
              </a:ext>
            </a:extLst>
          </p:cNvPr>
          <p:cNvSpPr>
            <a:spLocks noGrp="1"/>
          </p:cNvSpPr>
          <p:nvPr>
            <p:ph type="title"/>
          </p:nvPr>
        </p:nvSpPr>
        <p:spPr>
          <a:xfrm>
            <a:off x="385931" y="157735"/>
            <a:ext cx="8229600" cy="424732"/>
          </a:xfrm>
        </p:spPr>
        <p:txBody>
          <a:bodyPr/>
          <a:lstStyle/>
          <a:p>
            <a:r>
              <a:rPr lang="de-DE" dirty="0"/>
              <a:t>Übung 1 – Mit „putty.exe“ mit dem ESP8266 verbinden</a:t>
            </a:r>
          </a:p>
        </p:txBody>
      </p:sp>
      <p:sp>
        <p:nvSpPr>
          <p:cNvPr id="5" name="Content Placeholder 4">
            <a:extLst>
              <a:ext uri="{FF2B5EF4-FFF2-40B4-BE49-F238E27FC236}">
                <a16:creationId xmlns:a16="http://schemas.microsoft.com/office/drawing/2014/main" id="{80299B39-5CF5-4425-B287-C559457ACD6A}"/>
              </a:ext>
            </a:extLst>
          </p:cNvPr>
          <p:cNvSpPr>
            <a:spLocks noGrp="1"/>
          </p:cNvSpPr>
          <p:nvPr>
            <p:ph sz="half" idx="1"/>
          </p:nvPr>
        </p:nvSpPr>
        <p:spPr/>
        <p:txBody>
          <a:bodyPr/>
          <a:lstStyle/>
          <a:p>
            <a:pPr>
              <a:buFont typeface="+mj-lt"/>
              <a:buAutoNum type="arabicPeriod"/>
            </a:pPr>
            <a:r>
              <a:rPr lang="de-DE" dirty="0"/>
              <a:t> </a:t>
            </a:r>
            <a:r>
              <a:rPr lang="de-DE" sz="1600" b="1" dirty="0">
                <a:latin typeface="Courier New" panose="02070309020205020404" pitchFamily="49" charset="0"/>
                <a:cs typeface="Courier New" panose="02070309020205020404" pitchFamily="49" charset="0"/>
              </a:rPr>
              <a:t>putty.exe</a:t>
            </a:r>
            <a:r>
              <a:rPr lang="de-DE" dirty="0"/>
              <a:t> (auf dem Desktop) durch Doppelklick öffnen </a:t>
            </a:r>
            <a:r>
              <a:rPr lang="de-DE" dirty="0">
                <a:sym typeface="Wingdings" panose="05000000000000000000" pitchFamily="2" charset="2"/>
              </a:rPr>
              <a:t> </a:t>
            </a:r>
            <a:br>
              <a:rPr lang="de-DE" dirty="0">
                <a:sym typeface="Wingdings" panose="05000000000000000000" pitchFamily="2" charset="2"/>
              </a:rPr>
            </a:br>
            <a:endParaRPr lang="de-DE" dirty="0">
              <a:sym typeface="Wingdings" panose="05000000000000000000" pitchFamily="2" charset="2"/>
            </a:endParaRPr>
          </a:p>
          <a:p>
            <a:pPr marL="457200" indent="-457200">
              <a:buFont typeface="+mj-lt"/>
              <a:buAutoNum type="arabicPeriod"/>
            </a:pPr>
            <a:r>
              <a:rPr lang="de-DE" dirty="0">
                <a:sym typeface="Wingdings" panose="05000000000000000000" pitchFamily="2" charset="2"/>
              </a:rPr>
              <a:t>Auf den Eintrag „ESP8266“ doppelt klicken</a:t>
            </a:r>
            <a:br>
              <a:rPr lang="de-DE" dirty="0">
                <a:sym typeface="Wingdings" panose="05000000000000000000" pitchFamily="2" charset="2"/>
              </a:rPr>
            </a:br>
            <a:endParaRPr lang="de-DE" dirty="0">
              <a:sym typeface="Wingdings" panose="05000000000000000000" pitchFamily="2" charset="2"/>
            </a:endParaRPr>
          </a:p>
          <a:p>
            <a:pPr marL="457200" indent="-457200">
              <a:buFont typeface="+mj-lt"/>
              <a:buAutoNum type="arabicPeriod"/>
            </a:pPr>
            <a:r>
              <a:rPr lang="de-DE" dirty="0"/>
              <a:t>Das </a:t>
            </a:r>
            <a:r>
              <a:rPr lang="de-DE" dirty="0" err="1"/>
              <a:t>putty</a:t>
            </a:r>
            <a:r>
              <a:rPr lang="de-DE" dirty="0"/>
              <a:t>-Fenster erscheint, dort</a:t>
            </a:r>
            <a:br>
              <a:rPr lang="de-DE" dirty="0"/>
            </a:br>
            <a:r>
              <a:rPr lang="de-DE" dirty="0"/>
              <a:t>einmal &lt;Enter&gt; drücken</a:t>
            </a:r>
          </a:p>
        </p:txBody>
      </p:sp>
      <p:grpSp>
        <p:nvGrpSpPr>
          <p:cNvPr id="19" name="Group 18">
            <a:extLst>
              <a:ext uri="{FF2B5EF4-FFF2-40B4-BE49-F238E27FC236}">
                <a16:creationId xmlns:a16="http://schemas.microsoft.com/office/drawing/2014/main" id="{4849AED0-55E7-49B0-84FB-FDD00EE32ABC}"/>
              </a:ext>
            </a:extLst>
          </p:cNvPr>
          <p:cNvGrpSpPr/>
          <p:nvPr/>
        </p:nvGrpSpPr>
        <p:grpSpPr>
          <a:xfrm>
            <a:off x="6515100" y="300010"/>
            <a:ext cx="2235294" cy="1028700"/>
            <a:chOff x="6515100" y="300010"/>
            <a:chExt cx="2235294" cy="1028700"/>
          </a:xfrm>
        </p:grpSpPr>
        <p:pic>
          <p:nvPicPr>
            <p:cNvPr id="6" name="Picture 5">
              <a:extLst>
                <a:ext uri="{FF2B5EF4-FFF2-40B4-BE49-F238E27FC236}">
                  <a16:creationId xmlns:a16="http://schemas.microsoft.com/office/drawing/2014/main" id="{5F5B4757-917C-451C-BDC1-FDECF3341C6F}"/>
                </a:ext>
              </a:extLst>
            </p:cNvPr>
            <p:cNvPicPr>
              <a:picLocks noChangeAspect="1"/>
            </p:cNvPicPr>
            <p:nvPr/>
          </p:nvPicPr>
          <p:blipFill>
            <a:blip r:embed="rId2"/>
            <a:stretch>
              <a:fillRect/>
            </a:stretch>
          </p:blipFill>
          <p:spPr>
            <a:xfrm>
              <a:off x="7655019" y="300010"/>
              <a:ext cx="1095375" cy="1028700"/>
            </a:xfrm>
            <a:prstGeom prst="rect">
              <a:avLst/>
            </a:prstGeom>
          </p:spPr>
        </p:pic>
        <p:cxnSp>
          <p:nvCxnSpPr>
            <p:cNvPr id="8" name="Connector: Curved 7">
              <a:extLst>
                <a:ext uri="{FF2B5EF4-FFF2-40B4-BE49-F238E27FC236}">
                  <a16:creationId xmlns:a16="http://schemas.microsoft.com/office/drawing/2014/main" id="{53BAE9E2-2531-44A5-9436-4281B90D8A1D}"/>
                </a:ext>
              </a:extLst>
            </p:cNvPr>
            <p:cNvCxnSpPr/>
            <p:nvPr/>
          </p:nvCxnSpPr>
          <p:spPr>
            <a:xfrm flipV="1">
              <a:off x="6515100" y="724742"/>
              <a:ext cx="1062318" cy="546005"/>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D201CA44-DE1A-457C-B2D9-0BE9160DE10C}"/>
              </a:ext>
            </a:extLst>
          </p:cNvPr>
          <p:cNvGrpSpPr/>
          <p:nvPr/>
        </p:nvGrpSpPr>
        <p:grpSpPr>
          <a:xfrm>
            <a:off x="5210735" y="1470985"/>
            <a:ext cx="3539659" cy="2996250"/>
            <a:chOff x="5210735" y="1470985"/>
            <a:chExt cx="3539659" cy="2996250"/>
          </a:xfrm>
        </p:grpSpPr>
        <p:pic>
          <p:nvPicPr>
            <p:cNvPr id="10" name="Picture 9">
              <a:extLst>
                <a:ext uri="{FF2B5EF4-FFF2-40B4-BE49-F238E27FC236}">
                  <a16:creationId xmlns:a16="http://schemas.microsoft.com/office/drawing/2014/main" id="{80B6EBE3-3FC6-4562-8329-6E7F47763A11}"/>
                </a:ext>
              </a:extLst>
            </p:cNvPr>
            <p:cNvPicPr>
              <a:picLocks noChangeAspect="1"/>
            </p:cNvPicPr>
            <p:nvPr/>
          </p:nvPicPr>
          <p:blipFill>
            <a:blip r:embed="rId3"/>
            <a:stretch>
              <a:fillRect/>
            </a:stretch>
          </p:blipFill>
          <p:spPr>
            <a:xfrm>
              <a:off x="5633759" y="1470985"/>
              <a:ext cx="3116635" cy="2996250"/>
            </a:xfrm>
            <a:prstGeom prst="rect">
              <a:avLst/>
            </a:prstGeom>
          </p:spPr>
        </p:pic>
        <p:cxnSp>
          <p:nvCxnSpPr>
            <p:cNvPr id="11" name="Connector: Curved 10">
              <a:extLst>
                <a:ext uri="{FF2B5EF4-FFF2-40B4-BE49-F238E27FC236}">
                  <a16:creationId xmlns:a16="http://schemas.microsoft.com/office/drawing/2014/main" id="{3D227D49-A856-4E58-9832-B1E20198657F}"/>
                </a:ext>
              </a:extLst>
            </p:cNvPr>
            <p:cNvCxnSpPr>
              <a:cxnSpLocks/>
            </p:cNvCxnSpPr>
            <p:nvPr/>
          </p:nvCxnSpPr>
          <p:spPr>
            <a:xfrm>
              <a:off x="5210735" y="1956547"/>
              <a:ext cx="1546412" cy="1216959"/>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F238AA9C-D0E5-4005-BE4C-7148C1D8F658}"/>
                </a:ext>
              </a:extLst>
            </p:cNvPr>
            <p:cNvSpPr/>
            <p:nvPr/>
          </p:nvSpPr>
          <p:spPr>
            <a:xfrm>
              <a:off x="6757147" y="3086100"/>
              <a:ext cx="591671" cy="174811"/>
            </a:xfrm>
            <a:prstGeom prst="ellipse">
              <a:avLst/>
            </a:prstGeom>
            <a:noFill/>
            <a:ln w="25400" cap="flat" cmpd="sng" algn="ctr">
              <a:solidFill>
                <a:srgbClr val="FF0000"/>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de-DE" sz="1200" b="0" i="0" u="none" strike="noStrike" kern="0" cap="none" spc="0" normalizeH="0" baseline="0" noProof="0" dirty="0">
                <a:ln>
                  <a:noFill/>
                </a:ln>
                <a:solidFill>
                  <a:schemeClr val="accent3"/>
                </a:solidFill>
                <a:effectLst/>
                <a:uLnTx/>
                <a:uFillTx/>
                <a:latin typeface="Calibri"/>
                <a:ea typeface="+mn-ea"/>
                <a:cs typeface="Arial Unicode MS" pitchFamily="34" charset="-128"/>
              </a:endParaRPr>
            </a:p>
          </p:txBody>
        </p:sp>
      </p:grpSp>
      <p:grpSp>
        <p:nvGrpSpPr>
          <p:cNvPr id="20" name="Group 19">
            <a:extLst>
              <a:ext uri="{FF2B5EF4-FFF2-40B4-BE49-F238E27FC236}">
                <a16:creationId xmlns:a16="http://schemas.microsoft.com/office/drawing/2014/main" id="{B2163B2B-1F6D-4B4F-B38E-2F7627F39643}"/>
              </a:ext>
            </a:extLst>
          </p:cNvPr>
          <p:cNvGrpSpPr/>
          <p:nvPr/>
        </p:nvGrpSpPr>
        <p:grpSpPr>
          <a:xfrm>
            <a:off x="882711" y="2819999"/>
            <a:ext cx="7026088" cy="3294472"/>
            <a:chOff x="1176618" y="2803712"/>
            <a:chExt cx="7026088" cy="3294472"/>
          </a:xfrm>
        </p:grpSpPr>
        <p:pic>
          <p:nvPicPr>
            <p:cNvPr id="15" name="Picture 14">
              <a:extLst>
                <a:ext uri="{FF2B5EF4-FFF2-40B4-BE49-F238E27FC236}">
                  <a16:creationId xmlns:a16="http://schemas.microsoft.com/office/drawing/2014/main" id="{59FDF818-5432-4C85-9A3F-C492BFCDA71B}"/>
                </a:ext>
              </a:extLst>
            </p:cNvPr>
            <p:cNvPicPr>
              <a:picLocks noChangeAspect="1"/>
            </p:cNvPicPr>
            <p:nvPr/>
          </p:nvPicPr>
          <p:blipFill>
            <a:blip r:embed="rId4"/>
            <a:stretch>
              <a:fillRect/>
            </a:stretch>
          </p:blipFill>
          <p:spPr>
            <a:xfrm>
              <a:off x="3380675" y="3069234"/>
              <a:ext cx="4822031" cy="3028950"/>
            </a:xfrm>
            <a:prstGeom prst="rect">
              <a:avLst/>
            </a:prstGeom>
          </p:spPr>
        </p:pic>
        <p:cxnSp>
          <p:nvCxnSpPr>
            <p:cNvPr id="16" name="Connector: Curved 15">
              <a:extLst>
                <a:ext uri="{FF2B5EF4-FFF2-40B4-BE49-F238E27FC236}">
                  <a16:creationId xmlns:a16="http://schemas.microsoft.com/office/drawing/2014/main" id="{D86E3966-44B9-4028-BD56-0EA993474A54}"/>
                </a:ext>
              </a:extLst>
            </p:cNvPr>
            <p:cNvCxnSpPr>
              <a:cxnSpLocks/>
            </p:cNvCxnSpPr>
            <p:nvPr/>
          </p:nvCxnSpPr>
          <p:spPr>
            <a:xfrm>
              <a:off x="1176618" y="2803712"/>
              <a:ext cx="2140534" cy="1586752"/>
            </a:xfrm>
            <a:prstGeom prst="curvedConnector3">
              <a:avLst>
                <a:gd name="adj1" fmla="val -3386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7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31" y="50155"/>
            <a:ext cx="8229600" cy="424732"/>
          </a:xfrm>
        </p:spPr>
        <p:txBody>
          <a:bodyPr/>
          <a:lstStyle/>
          <a:p>
            <a:r>
              <a:rPr lang="EN-US" dirty="0" err="1"/>
              <a:t>Übung</a:t>
            </a:r>
            <a:r>
              <a:rPr lang="en-US" dirty="0"/>
              <a:t> 1 – </a:t>
            </a:r>
            <a:r>
              <a:rPr lang="en-US" dirty="0" err="1"/>
              <a:t>MicroPython</a:t>
            </a:r>
            <a:r>
              <a:rPr lang="en-US" dirty="0"/>
              <a:t> </a:t>
            </a:r>
            <a:r>
              <a:rPr lang="en-US" dirty="0" err="1"/>
              <a:t>ausprobieren</a:t>
            </a:r>
            <a:r>
              <a:rPr lang="en-US" dirty="0"/>
              <a:t> und LEDs </a:t>
            </a:r>
            <a:r>
              <a:rPr lang="en-US" dirty="0" err="1"/>
              <a:t>ansteuern</a:t>
            </a:r>
            <a:endParaRPr lang="EN-US" dirty="0"/>
          </a:p>
        </p:txBody>
      </p:sp>
      <p:sp>
        <p:nvSpPr>
          <p:cNvPr id="3" name="Content Placeholder 2"/>
          <p:cNvSpPr>
            <a:spLocks noGrp="1"/>
          </p:cNvSpPr>
          <p:nvPr>
            <p:ph sz="half" idx="1"/>
          </p:nvPr>
        </p:nvSpPr>
        <p:spPr>
          <a:xfrm>
            <a:off x="1180460" y="367169"/>
            <a:ext cx="7775285" cy="3385337"/>
          </a:xfrm>
          <a:noFill/>
        </p:spPr>
        <p:txBody>
          <a:bodyPr vert="horz" lIns="91440" tIns="45720" rIns="91440" bIns="45720" rtlCol="0" anchor="t">
            <a:noAutofit/>
          </a:bodyPr>
          <a:lstStyle/>
          <a:p>
            <a:pPr marL="57150" indent="0">
              <a:buNone/>
            </a:pPr>
            <a:r>
              <a:rPr lang="en-US" sz="1600" dirty="0"/>
              <a:t>(</a:t>
            </a:r>
            <a:r>
              <a:rPr lang="en-US" sz="1600" dirty="0" err="1"/>
              <a:t>Eingabeaufforderung</a:t>
            </a:r>
            <a:r>
              <a:rPr lang="en-US" sz="1600" dirty="0"/>
              <a:t> “&gt;&gt;&gt;” </a:t>
            </a:r>
            <a:r>
              <a:rPr lang="en-US" sz="1600" dirty="0" err="1"/>
              <a:t>sollte</a:t>
            </a:r>
            <a:r>
              <a:rPr lang="en-US" sz="1600" dirty="0"/>
              <a:t> </a:t>
            </a:r>
            <a:r>
              <a:rPr lang="en-US" sz="1600" dirty="0" err="1"/>
              <a:t>zu</a:t>
            </a:r>
            <a:r>
              <a:rPr lang="en-US" sz="1600" dirty="0"/>
              <a:t> </a:t>
            </a:r>
            <a:r>
              <a:rPr lang="en-US" sz="1600" dirty="0" err="1"/>
              <a:t>sehen</a:t>
            </a:r>
            <a:r>
              <a:rPr lang="en-US" sz="1600" dirty="0"/>
              <a:t> sein)</a:t>
            </a:r>
          </a:p>
          <a:p>
            <a:pPr marL="457200" indent="-457200">
              <a:buFont typeface="+mj-lt"/>
              <a:buAutoNum type="arabicPeriod"/>
            </a:pPr>
            <a:r>
              <a:rPr lang="en-US" sz="1600" dirty="0" err="1"/>
              <a:t>Probieren</a:t>
            </a:r>
            <a:r>
              <a:rPr lang="en-US" sz="1600" dirty="0"/>
              <a:t>:  </a:t>
            </a:r>
            <a:r>
              <a:rPr lang="en-US" sz="1600" b="1" dirty="0">
                <a:latin typeface="Courier New"/>
              </a:rPr>
              <a:t>9 * 9  </a:t>
            </a:r>
            <a:r>
              <a:rPr lang="en-US" sz="1600" dirty="0"/>
              <a:t>&lt;ENTER&gt;</a:t>
            </a:r>
            <a:r>
              <a:rPr lang="en-US" sz="1600" b="1" dirty="0"/>
              <a:t>  </a:t>
            </a:r>
            <a:r>
              <a:rPr lang="en-US" sz="1600" b="1" dirty="0">
                <a:latin typeface="Courier New"/>
              </a:rPr>
              <a:t>9 ** 9  </a:t>
            </a:r>
            <a:r>
              <a:rPr lang="en-US" sz="1600" dirty="0"/>
              <a:t>&lt;ENTER&gt;  </a:t>
            </a:r>
            <a:r>
              <a:rPr lang="en-US" sz="1600" b="1" dirty="0">
                <a:latin typeface="Courier New"/>
              </a:rPr>
              <a:t>print("Hello world!")</a:t>
            </a:r>
            <a:r>
              <a:rPr lang="en-US" sz="1600" dirty="0"/>
              <a:t>  &lt;ENTER&gt;</a:t>
            </a:r>
            <a:br>
              <a:rPr lang="en-US" sz="1600" dirty="0"/>
            </a:br>
            <a:r>
              <a:rPr lang="en-US" sz="1600" dirty="0"/>
              <a:t>(Was </a:t>
            </a:r>
            <a:r>
              <a:rPr lang="en-US" sz="1600" dirty="0" err="1"/>
              <a:t>passiert</a:t>
            </a:r>
            <a:r>
              <a:rPr lang="en-US" sz="1600" dirty="0"/>
              <a:t>?)</a:t>
            </a:r>
          </a:p>
          <a:p>
            <a:pPr marL="457200" indent="-457200">
              <a:buFont typeface="+mj-lt"/>
              <a:buAutoNum type="arabicPeriod"/>
            </a:pPr>
            <a:r>
              <a:rPr lang="en-US" sz="1600" dirty="0"/>
              <a:t>Laden der </a:t>
            </a:r>
            <a:r>
              <a:rPr lang="en-US" sz="1600" dirty="0" err="1"/>
              <a:t>benötigten</a:t>
            </a:r>
            <a:r>
              <a:rPr lang="en-US" sz="1600" dirty="0"/>
              <a:t> Module</a:t>
            </a:r>
          </a:p>
          <a:p>
            <a:pPr marL="793750" lvl="1" indent="-457200">
              <a:buFont typeface="+mj-lt"/>
              <a:buAutoNum type="arabicPeriod"/>
            </a:pPr>
            <a:r>
              <a:rPr lang="en-US" sz="1100" b="1" dirty="0">
                <a:latin typeface="Courier New"/>
              </a:rPr>
              <a:t>import machine, </a:t>
            </a:r>
            <a:r>
              <a:rPr lang="en-US" sz="1100" b="1" dirty="0" err="1">
                <a:latin typeface="Courier New"/>
              </a:rPr>
              <a:t>neopixel</a:t>
            </a:r>
            <a:endParaRPr lang="en-US" sz="1100" b="1" dirty="0">
              <a:latin typeface="Courier New"/>
            </a:endParaRPr>
          </a:p>
          <a:p>
            <a:pPr marL="457200" indent="-457200">
              <a:buFont typeface="+mj-lt"/>
              <a:buAutoNum type="arabicPeriod"/>
            </a:pPr>
            <a:r>
              <a:rPr lang="en-US" sz="1600" dirty="0" err="1"/>
              <a:t>Erstellen</a:t>
            </a:r>
            <a:r>
              <a:rPr lang="en-US" sz="1600" dirty="0"/>
              <a:t> des </a:t>
            </a:r>
            <a:r>
              <a:rPr lang="en-US" sz="1600" dirty="0" err="1"/>
              <a:t>NeoPixel</a:t>
            </a:r>
            <a:r>
              <a:rPr lang="en-US" sz="1600" dirty="0"/>
              <a:t> </a:t>
            </a:r>
            <a:r>
              <a:rPr lang="en-US" sz="1600" dirty="0" err="1"/>
              <a:t>Objekts</a:t>
            </a:r>
            <a:endParaRPr lang="en-US" sz="1600" dirty="0"/>
          </a:p>
          <a:p>
            <a:pPr marL="793750" lvl="1" indent="-457200">
              <a:buFont typeface="+mj-lt"/>
              <a:buAutoNum type="arabicPeriod"/>
            </a:pPr>
            <a:r>
              <a:rPr lang="en-US" sz="1100" b="1" dirty="0">
                <a:latin typeface="Courier New"/>
              </a:rPr>
              <a:t>np = </a:t>
            </a:r>
            <a:r>
              <a:rPr lang="en-US" sz="1100" b="1" dirty="0" err="1">
                <a:latin typeface="Courier New"/>
              </a:rPr>
              <a:t>neopixel.NeoPixel</a:t>
            </a:r>
            <a:r>
              <a:rPr lang="en-US" sz="1100" b="1" dirty="0">
                <a:latin typeface="Courier New"/>
              </a:rPr>
              <a:t>(</a:t>
            </a:r>
            <a:r>
              <a:rPr lang="en-US" sz="1100" b="1" dirty="0" err="1">
                <a:latin typeface="Courier New"/>
              </a:rPr>
              <a:t>machine.Pin</a:t>
            </a:r>
            <a:r>
              <a:rPr lang="en-US" sz="1100" b="1" dirty="0">
                <a:latin typeface="Courier New"/>
              </a:rPr>
              <a:t>(2, </a:t>
            </a:r>
            <a:r>
              <a:rPr lang="en-US" sz="1100" b="1" dirty="0" err="1">
                <a:latin typeface="Courier New"/>
              </a:rPr>
              <a:t>machine.Pin.OUT</a:t>
            </a:r>
            <a:r>
              <a:rPr lang="en-US" sz="1100" b="1" dirty="0">
                <a:latin typeface="Courier New"/>
              </a:rPr>
              <a:t>), 24)</a:t>
            </a:r>
          </a:p>
          <a:p>
            <a:pPr marL="457200" indent="-457200">
              <a:buFont typeface="+mj-lt"/>
              <a:buAutoNum type="arabicPeriod"/>
            </a:pPr>
            <a:r>
              <a:rPr lang="en-US" sz="1600" dirty="0" err="1"/>
              <a:t>Schalte</a:t>
            </a:r>
            <a:r>
              <a:rPr lang="en-US" sz="1600" dirty="0"/>
              <a:t> die </a:t>
            </a:r>
            <a:r>
              <a:rPr lang="en-US" sz="1600" dirty="0" err="1"/>
              <a:t>erste</a:t>
            </a:r>
            <a:r>
              <a:rPr lang="en-US" sz="1600" dirty="0"/>
              <a:t> LED auf "rot"</a:t>
            </a:r>
          </a:p>
          <a:p>
            <a:pPr marL="793750" lvl="1" indent="-457200">
              <a:buFont typeface="+mj-lt"/>
              <a:buAutoNum type="arabicPeriod"/>
            </a:pPr>
            <a:r>
              <a:rPr lang="en-US" sz="1100" b="1" dirty="0">
                <a:latin typeface="Courier New"/>
              </a:rPr>
              <a:t>np[0]=((50,0,0))	</a:t>
            </a:r>
            <a:r>
              <a:rPr lang="en-US" sz="1100" dirty="0">
                <a:latin typeface="Courier New"/>
                <a:sym typeface="Wingdings" panose="05000000000000000000" pitchFamily="2" charset="2"/>
              </a:rPr>
              <a:t></a:t>
            </a:r>
            <a:r>
              <a:rPr lang="en-US" sz="1600" dirty="0">
                <a:sym typeface="Wingdings" panose="05000000000000000000" pitchFamily="2" charset="2"/>
              </a:rPr>
              <a:t> Die </a:t>
            </a:r>
            <a:r>
              <a:rPr lang="en-US" sz="1600" dirty="0" err="1">
                <a:sym typeface="Wingdings" panose="05000000000000000000" pitchFamily="2" charset="2"/>
              </a:rPr>
              <a:t>Zahlen</a:t>
            </a:r>
            <a:r>
              <a:rPr lang="en-US" sz="1600" dirty="0">
                <a:sym typeface="Wingdings" panose="05000000000000000000" pitchFamily="2" charset="2"/>
              </a:rPr>
              <a:t> </a:t>
            </a:r>
            <a:r>
              <a:rPr lang="en-US" sz="1600" dirty="0" err="1">
                <a:sym typeface="Wingdings" panose="05000000000000000000" pitchFamily="2" charset="2"/>
              </a:rPr>
              <a:t>stehen</a:t>
            </a:r>
            <a:r>
              <a:rPr lang="en-US" sz="1600" dirty="0">
                <a:sym typeface="Wingdings" panose="05000000000000000000" pitchFamily="2" charset="2"/>
              </a:rPr>
              <a:t> </a:t>
            </a:r>
            <a:r>
              <a:rPr lang="en-US" sz="1600" dirty="0" err="1">
                <a:sym typeface="Wingdings" panose="05000000000000000000" pitchFamily="2" charset="2"/>
              </a:rPr>
              <a:t>für</a:t>
            </a:r>
            <a:r>
              <a:rPr lang="en-US" sz="1600" dirty="0">
                <a:sym typeface="Wingdings" panose="05000000000000000000" pitchFamily="2" charset="2"/>
              </a:rPr>
              <a:t> ((</a:t>
            </a:r>
            <a:r>
              <a:rPr lang="en-US" sz="1600" b="1" dirty="0" err="1">
                <a:solidFill>
                  <a:srgbClr val="FF0000"/>
                </a:solidFill>
                <a:sym typeface="Wingdings" panose="05000000000000000000" pitchFamily="2" charset="2"/>
              </a:rPr>
              <a:t>R</a:t>
            </a:r>
            <a:r>
              <a:rPr lang="en-US" sz="1600" dirty="0" err="1">
                <a:solidFill>
                  <a:srgbClr val="FF0000"/>
                </a:solidFill>
                <a:sym typeface="Wingdings" panose="05000000000000000000" pitchFamily="2" charset="2"/>
              </a:rPr>
              <a:t>ot</a:t>
            </a:r>
            <a:r>
              <a:rPr lang="en-US" sz="1600" dirty="0" err="1">
                <a:sym typeface="Wingdings" panose="05000000000000000000" pitchFamily="2" charset="2"/>
              </a:rPr>
              <a:t>,</a:t>
            </a:r>
            <a:r>
              <a:rPr lang="en-US" sz="1600" b="1" dirty="0" err="1">
                <a:solidFill>
                  <a:srgbClr val="00B050"/>
                </a:solidFill>
                <a:sym typeface="Wingdings" panose="05000000000000000000" pitchFamily="2" charset="2"/>
              </a:rPr>
              <a:t>G</a:t>
            </a:r>
            <a:r>
              <a:rPr lang="en-US" sz="1600" dirty="0" err="1">
                <a:solidFill>
                  <a:srgbClr val="00B050"/>
                </a:solidFill>
                <a:sym typeface="Wingdings" panose="05000000000000000000" pitchFamily="2" charset="2"/>
              </a:rPr>
              <a:t>rün</a:t>
            </a:r>
            <a:r>
              <a:rPr lang="en-US" sz="1600" dirty="0" err="1">
                <a:sym typeface="Wingdings" panose="05000000000000000000" pitchFamily="2" charset="2"/>
              </a:rPr>
              <a:t>,</a:t>
            </a:r>
            <a:r>
              <a:rPr lang="en-US" sz="1600" b="1" dirty="0" err="1">
                <a:solidFill>
                  <a:srgbClr val="0070C0"/>
                </a:solidFill>
                <a:sym typeface="Wingdings" panose="05000000000000000000" pitchFamily="2" charset="2"/>
              </a:rPr>
              <a:t>B</a:t>
            </a:r>
            <a:r>
              <a:rPr lang="en-US" sz="1600" dirty="0" err="1">
                <a:solidFill>
                  <a:srgbClr val="0070C0"/>
                </a:solidFill>
                <a:sym typeface="Wingdings" panose="05000000000000000000" pitchFamily="2" charset="2"/>
              </a:rPr>
              <a:t>lau</a:t>
            </a:r>
            <a:r>
              <a:rPr lang="en-US" sz="1600" dirty="0">
                <a:sym typeface="Wingdings" panose="05000000000000000000" pitchFamily="2" charset="2"/>
              </a:rPr>
              <a:t>)), </a:t>
            </a:r>
            <a:r>
              <a:rPr lang="en-US" sz="1600" dirty="0" err="1">
                <a:sym typeface="Wingdings" panose="05000000000000000000" pitchFamily="2" charset="2"/>
              </a:rPr>
              <a:t>diese</a:t>
            </a:r>
            <a:r>
              <a:rPr lang="en-US" sz="1600" dirty="0">
                <a:sym typeface="Wingdings" panose="05000000000000000000" pitchFamily="2" charset="2"/>
              </a:rPr>
              <a:t> LED </a:t>
            </a:r>
            <a:r>
              <a:rPr lang="en-US" sz="1600" dirty="0" err="1">
                <a:sym typeface="Wingdings" panose="05000000000000000000" pitchFamily="2" charset="2"/>
              </a:rPr>
              <a:t>wird</a:t>
            </a:r>
            <a:r>
              <a:rPr lang="en-US" sz="1600" dirty="0">
                <a:sym typeface="Wingdings" panose="05000000000000000000" pitchFamily="2" charset="2"/>
              </a:rPr>
              <a:t> also </a:t>
            </a:r>
            <a:r>
              <a:rPr lang="en-US" sz="1600" b="1" dirty="0">
                <a:solidFill>
                  <a:srgbClr val="FF0000"/>
                </a:solidFill>
                <a:sym typeface="Wingdings" panose="05000000000000000000" pitchFamily="2" charset="2"/>
              </a:rPr>
              <a:t>rot</a:t>
            </a:r>
            <a:r>
              <a:rPr lang="en-US" sz="1600" dirty="0">
                <a:sym typeface="Wingdings" panose="05000000000000000000" pitchFamily="2" charset="2"/>
              </a:rPr>
              <a:t> </a:t>
            </a:r>
            <a:r>
              <a:rPr lang="en-US" sz="1600" dirty="0" err="1">
                <a:sym typeface="Wingdings" panose="05000000000000000000" pitchFamily="2" charset="2"/>
              </a:rPr>
              <a:t>leuchten</a:t>
            </a:r>
            <a:endParaRPr lang="en-US" sz="1600" b="1" dirty="0"/>
          </a:p>
          <a:p>
            <a:pPr marL="793750" lvl="1" indent="-457200">
              <a:buFont typeface="+mj-lt"/>
              <a:buAutoNum type="arabicPeriod"/>
            </a:pPr>
            <a:r>
              <a:rPr lang="en-US" sz="1100" b="1" dirty="0" err="1">
                <a:latin typeface="Courier New"/>
              </a:rPr>
              <a:t>np.write</a:t>
            </a:r>
            <a:r>
              <a:rPr lang="en-US" sz="1100" b="1" dirty="0">
                <a:latin typeface="Courier New"/>
              </a:rPr>
              <a:t>()		</a:t>
            </a:r>
            <a:r>
              <a:rPr lang="en-US" sz="1100" dirty="0">
                <a:sym typeface="Wingdings" panose="05000000000000000000" pitchFamily="2" charset="2"/>
              </a:rPr>
              <a:t> </a:t>
            </a:r>
            <a:r>
              <a:rPr lang="en-US" sz="1600" dirty="0" err="1">
                <a:sym typeface="Wingdings" panose="05000000000000000000" pitchFamily="2" charset="2"/>
              </a:rPr>
              <a:t>wieder</a:t>
            </a:r>
            <a:r>
              <a:rPr lang="en-US" sz="1600" dirty="0">
                <a:sym typeface="Wingdings" panose="05000000000000000000" pitchFamily="2" charset="2"/>
              </a:rPr>
              <a:t> die Information an die </a:t>
            </a:r>
            <a:r>
              <a:rPr lang="en-US" sz="1600" dirty="0" err="1">
                <a:sym typeface="Wingdings" panose="05000000000000000000" pitchFamily="2" charset="2"/>
              </a:rPr>
              <a:t>NeoPixel</a:t>
            </a:r>
            <a:r>
              <a:rPr lang="en-US" sz="1600" dirty="0">
                <a:sym typeface="Wingdings" panose="05000000000000000000" pitchFamily="2" charset="2"/>
              </a:rPr>
              <a:t> </a:t>
            </a:r>
            <a:r>
              <a:rPr lang="en-US" sz="1600" dirty="0" err="1">
                <a:sym typeface="Wingdings" panose="05000000000000000000" pitchFamily="2" charset="2"/>
              </a:rPr>
              <a:t>senden</a:t>
            </a:r>
            <a:endParaRPr lang="en-US" sz="1100" dirty="0"/>
          </a:p>
          <a:p>
            <a:pPr marL="457200" indent="-457200">
              <a:buFont typeface="+mj-lt"/>
              <a:buAutoNum type="arabicPeriod"/>
            </a:pPr>
            <a:r>
              <a:rPr lang="en-US" sz="1600" dirty="0" err="1"/>
              <a:t>Schalte</a:t>
            </a:r>
            <a:r>
              <a:rPr lang="en-US" sz="1600" dirty="0"/>
              <a:t> </a:t>
            </a:r>
            <a:r>
              <a:rPr lang="en-US" sz="1600" dirty="0" err="1"/>
              <a:t>alle</a:t>
            </a:r>
            <a:r>
              <a:rPr lang="en-US" sz="1600" dirty="0"/>
              <a:t> LEDs auf "</a:t>
            </a:r>
            <a:r>
              <a:rPr lang="en-US" sz="1600" dirty="0" err="1"/>
              <a:t>grün</a:t>
            </a:r>
            <a:r>
              <a:rPr lang="en-US" sz="1600" dirty="0"/>
              <a:t>"</a:t>
            </a:r>
          </a:p>
          <a:p>
            <a:pPr marL="793750" lvl="1" indent="-457200">
              <a:buFont typeface="+mj-lt"/>
              <a:buAutoNum type="arabicPeriod"/>
            </a:pPr>
            <a:r>
              <a:rPr lang="en-US" sz="1100" b="1" dirty="0" err="1">
                <a:latin typeface="Courier New"/>
              </a:rPr>
              <a:t>np.fill</a:t>
            </a:r>
            <a:r>
              <a:rPr lang="en-US" sz="1100" b="1" dirty="0">
                <a:latin typeface="Courier New"/>
              </a:rPr>
              <a:t>((0,50,0))</a:t>
            </a:r>
          </a:p>
          <a:p>
            <a:pPr marL="793750" lvl="1" indent="-457200">
              <a:buFont typeface="+mj-lt"/>
              <a:buAutoNum type="arabicPeriod"/>
            </a:pPr>
            <a:r>
              <a:rPr lang="en-US" sz="1100" b="1" dirty="0" err="1">
                <a:latin typeface="Courier New"/>
              </a:rPr>
              <a:t>np.write</a:t>
            </a:r>
            <a:r>
              <a:rPr lang="en-US" sz="1100" b="1" dirty="0">
                <a:latin typeface="Courier New"/>
              </a:rPr>
              <a:t>()</a:t>
            </a:r>
          </a:p>
          <a:p>
            <a:pPr marL="457200" indent="-457200">
              <a:buFont typeface="+mj-lt"/>
              <a:buAutoNum type="arabicPeriod"/>
            </a:pPr>
            <a:r>
              <a:rPr lang="en-US" sz="1600" dirty="0" err="1"/>
              <a:t>Geht</a:t>
            </a:r>
            <a:r>
              <a:rPr lang="en-US" sz="1600" dirty="0"/>
              <a:t> </a:t>
            </a:r>
            <a:r>
              <a:rPr lang="en-US" sz="1600" dirty="0" err="1"/>
              <a:t>noch</a:t>
            </a:r>
            <a:r>
              <a:rPr lang="en-US" sz="1600" dirty="0"/>
              <a:t> </a:t>
            </a:r>
            <a:r>
              <a:rPr lang="en-US" sz="1600" dirty="0" err="1"/>
              <a:t>eine</a:t>
            </a:r>
            <a:r>
              <a:rPr lang="en-US" sz="1600" dirty="0"/>
              <a:t> </a:t>
            </a:r>
            <a:r>
              <a:rPr lang="en-US" sz="1600" dirty="0" err="1"/>
              <a:t>andere</a:t>
            </a:r>
            <a:r>
              <a:rPr lang="en-US" sz="1600" dirty="0"/>
              <a:t> </a:t>
            </a:r>
            <a:r>
              <a:rPr lang="en-US" sz="1600" dirty="0" err="1"/>
              <a:t>Farbe</a:t>
            </a:r>
            <a:r>
              <a:rPr lang="en-US" sz="1600" dirty="0"/>
              <a:t>?</a:t>
            </a:r>
            <a:endParaRPr lang="EN-US" sz="1400" dirty="0">
              <a:latin typeface="Courier New"/>
            </a:endParaRPr>
          </a:p>
          <a:p>
            <a:pPr marL="793750" lvl="1" indent="-457200">
              <a:spcBef>
                <a:spcPts val="0"/>
              </a:spcBef>
              <a:spcAft>
                <a:spcPts val="0"/>
              </a:spcAft>
              <a:buFont typeface="+mj-lt"/>
              <a:buAutoNum type="arabicPeriod"/>
            </a:pPr>
            <a:endParaRPr lang="EN-US" sz="1200" dirty="0">
              <a:latin typeface="Courier New"/>
            </a:endParaRPr>
          </a:p>
          <a:p>
            <a:pPr marL="793750" lvl="1" indent="-457200">
              <a:spcBef>
                <a:spcPts val="0"/>
              </a:spcBef>
              <a:spcAft>
                <a:spcPts val="0"/>
              </a:spcAft>
              <a:buFont typeface="+mj-lt"/>
              <a:buAutoNum type="arabicPeriod"/>
            </a:pPr>
            <a:endParaRPr lang="EN-US" sz="1200" dirty="0">
              <a:latin typeface="Courier New"/>
            </a:endParaRPr>
          </a:p>
          <a:p>
            <a:pPr marL="793750" lvl="1" indent="-457200">
              <a:spcBef>
                <a:spcPts val="0"/>
              </a:spcBef>
              <a:spcAft>
                <a:spcPts val="0"/>
              </a:spcAft>
              <a:buFont typeface="+mj-lt"/>
              <a:buAutoNum type="arabicPeriod"/>
            </a:pPr>
            <a:endParaRPr lang="EN-US" sz="1400" dirty="0"/>
          </a:p>
          <a:p>
            <a:pPr marL="793750" lvl="1" indent="-457200">
              <a:spcBef>
                <a:spcPts val="0"/>
              </a:spcBef>
              <a:spcAft>
                <a:spcPts val="0"/>
              </a:spcAft>
              <a:buFont typeface="+mj-lt"/>
              <a:buAutoNum type="arabicPeriod"/>
            </a:pPr>
            <a:endParaRPr lang="EN-US" sz="1400" dirty="0"/>
          </a:p>
          <a:p>
            <a:pPr marL="793750" lvl="1" indent="-457200">
              <a:spcBef>
                <a:spcPts val="0"/>
              </a:spcBef>
              <a:spcAft>
                <a:spcPts val="0"/>
              </a:spcAft>
              <a:buFont typeface="+mj-lt"/>
              <a:buAutoNum type="arabicPeriod"/>
            </a:pPr>
            <a:endParaRPr lang="EN-US" sz="1400" dirty="0"/>
          </a:p>
          <a:p>
            <a:pPr marL="457200" indent="-457200">
              <a:spcBef>
                <a:spcPts val="0"/>
              </a:spcBef>
              <a:spcAft>
                <a:spcPts val="0"/>
              </a:spcAft>
            </a:pPr>
            <a:endParaRPr lang="EN-US" sz="2800" dirty="0"/>
          </a:p>
        </p:txBody>
      </p:sp>
      <p:grpSp>
        <p:nvGrpSpPr>
          <p:cNvPr id="13" name="Group 12">
            <a:extLst>
              <a:ext uri="{FF2B5EF4-FFF2-40B4-BE49-F238E27FC236}">
                <a16:creationId xmlns:a16="http://schemas.microsoft.com/office/drawing/2014/main" id="{592800A5-3637-497A-BB2F-B530C997CC7C}"/>
              </a:ext>
            </a:extLst>
          </p:cNvPr>
          <p:cNvGrpSpPr/>
          <p:nvPr/>
        </p:nvGrpSpPr>
        <p:grpSpPr>
          <a:xfrm>
            <a:off x="147917" y="1243751"/>
            <a:ext cx="2771144" cy="821680"/>
            <a:chOff x="147917" y="853888"/>
            <a:chExt cx="2771144" cy="821680"/>
          </a:xfrm>
        </p:grpSpPr>
        <p:sp>
          <p:nvSpPr>
            <p:cNvPr id="4" name="TextBox 3">
              <a:extLst>
                <a:ext uri="{FF2B5EF4-FFF2-40B4-BE49-F238E27FC236}">
                  <a16:creationId xmlns:a16="http://schemas.microsoft.com/office/drawing/2014/main" id="{33A52C2B-D975-4F62-88AA-B89F15DDC9C0}"/>
                </a:ext>
              </a:extLst>
            </p:cNvPr>
            <p:cNvSpPr txBox="1"/>
            <p:nvPr/>
          </p:nvSpPr>
          <p:spPr>
            <a:xfrm rot="726574">
              <a:off x="147917" y="853888"/>
              <a:ext cx="6589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Module</a:t>
              </a:r>
            </a:p>
          </p:txBody>
        </p:sp>
        <p:sp>
          <p:nvSpPr>
            <p:cNvPr id="6" name="Arc 5">
              <a:extLst>
                <a:ext uri="{FF2B5EF4-FFF2-40B4-BE49-F238E27FC236}">
                  <a16:creationId xmlns:a16="http://schemas.microsoft.com/office/drawing/2014/main" id="{B7046102-91E9-4995-9BFA-34D5A805C05F}"/>
                </a:ext>
              </a:extLst>
            </p:cNvPr>
            <p:cNvSpPr/>
            <p:nvPr/>
          </p:nvSpPr>
          <p:spPr>
            <a:xfrm rot="11438285">
              <a:off x="419902" y="1074854"/>
              <a:ext cx="2499159" cy="600714"/>
            </a:xfrm>
            <a:prstGeom prst="arc">
              <a:avLst>
                <a:gd name="adj1" fmla="val 10866117"/>
                <a:gd name="adj2" fmla="val 21590018"/>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14" name="Group 13">
            <a:extLst>
              <a:ext uri="{FF2B5EF4-FFF2-40B4-BE49-F238E27FC236}">
                <a16:creationId xmlns:a16="http://schemas.microsoft.com/office/drawing/2014/main" id="{B49F7E37-95A5-4BD1-8804-4FFCFE57CBE5}"/>
              </a:ext>
            </a:extLst>
          </p:cNvPr>
          <p:cNvGrpSpPr/>
          <p:nvPr/>
        </p:nvGrpSpPr>
        <p:grpSpPr>
          <a:xfrm>
            <a:off x="145891" y="2134101"/>
            <a:ext cx="1915565" cy="360638"/>
            <a:chOff x="145891" y="1744244"/>
            <a:chExt cx="1915565" cy="360638"/>
          </a:xfrm>
        </p:grpSpPr>
        <p:sp>
          <p:nvSpPr>
            <p:cNvPr id="7" name="TextBox 6">
              <a:extLst>
                <a:ext uri="{FF2B5EF4-FFF2-40B4-BE49-F238E27FC236}">
                  <a16:creationId xmlns:a16="http://schemas.microsoft.com/office/drawing/2014/main" id="{890E4731-7A24-4351-A009-5A4317C81AD1}"/>
                </a:ext>
              </a:extLst>
            </p:cNvPr>
            <p:cNvSpPr txBox="1"/>
            <p:nvPr/>
          </p:nvSpPr>
          <p:spPr>
            <a:xfrm rot="20799325">
              <a:off x="145891" y="1744244"/>
              <a:ext cx="9024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Ein Objekt</a:t>
              </a:r>
            </a:p>
          </p:txBody>
        </p:sp>
        <p:sp>
          <p:nvSpPr>
            <p:cNvPr id="8" name="Arc 7">
              <a:extLst>
                <a:ext uri="{FF2B5EF4-FFF2-40B4-BE49-F238E27FC236}">
                  <a16:creationId xmlns:a16="http://schemas.microsoft.com/office/drawing/2014/main" id="{D1FD7545-CFEE-4DB9-8DAA-73A54A1EB0FF}"/>
                </a:ext>
              </a:extLst>
            </p:cNvPr>
            <p:cNvSpPr/>
            <p:nvPr/>
          </p:nvSpPr>
          <p:spPr>
            <a:xfrm rot="11193855" flipV="1">
              <a:off x="883317" y="1945532"/>
              <a:ext cx="1178139" cy="159350"/>
            </a:xfrm>
            <a:prstGeom prst="arc">
              <a:avLst>
                <a:gd name="adj1" fmla="val 10866117"/>
                <a:gd name="adj2" fmla="val 21590018"/>
              </a:avLst>
            </a:prstGeom>
            <a:ln>
              <a:headEnd type="triangle"/>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grpSp>
      <p:grpSp>
        <p:nvGrpSpPr>
          <p:cNvPr id="15" name="Group 14">
            <a:extLst>
              <a:ext uri="{FF2B5EF4-FFF2-40B4-BE49-F238E27FC236}">
                <a16:creationId xmlns:a16="http://schemas.microsoft.com/office/drawing/2014/main" id="{ACDC7624-B344-4630-97A0-5A26CA912218}"/>
              </a:ext>
            </a:extLst>
          </p:cNvPr>
          <p:cNvGrpSpPr/>
          <p:nvPr/>
        </p:nvGrpSpPr>
        <p:grpSpPr>
          <a:xfrm>
            <a:off x="345175" y="4313827"/>
            <a:ext cx="1711034" cy="348033"/>
            <a:chOff x="345175" y="2740216"/>
            <a:chExt cx="1711034" cy="348033"/>
          </a:xfrm>
        </p:grpSpPr>
        <p:sp>
          <p:nvSpPr>
            <p:cNvPr id="9" name="TextBox 8">
              <a:extLst>
                <a:ext uri="{FF2B5EF4-FFF2-40B4-BE49-F238E27FC236}">
                  <a16:creationId xmlns:a16="http://schemas.microsoft.com/office/drawing/2014/main" id="{EBF43FAB-8D74-4563-99ED-09F8B9D32BDE}"/>
                </a:ext>
              </a:extLst>
            </p:cNvPr>
            <p:cNvSpPr txBox="1"/>
            <p:nvPr/>
          </p:nvSpPr>
          <p:spPr>
            <a:xfrm>
              <a:off x="345175" y="2740216"/>
              <a:ext cx="6589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Eine Funktion</a:t>
              </a:r>
            </a:p>
          </p:txBody>
        </p:sp>
        <p:sp>
          <p:nvSpPr>
            <p:cNvPr id="10" name="Arc 9">
              <a:extLst>
                <a:ext uri="{FF2B5EF4-FFF2-40B4-BE49-F238E27FC236}">
                  <a16:creationId xmlns:a16="http://schemas.microsoft.com/office/drawing/2014/main" id="{4CD0053A-1F70-4624-AF8A-819CAFB7B576}"/>
                </a:ext>
              </a:extLst>
            </p:cNvPr>
            <p:cNvSpPr/>
            <p:nvPr/>
          </p:nvSpPr>
          <p:spPr>
            <a:xfrm rot="10800000">
              <a:off x="878070" y="2835958"/>
              <a:ext cx="1178139" cy="252291"/>
            </a:xfrm>
            <a:prstGeom prst="arc">
              <a:avLst>
                <a:gd name="adj1" fmla="val 10866117"/>
                <a:gd name="adj2" fmla="val 21590018"/>
              </a:avLst>
            </a:prstGeom>
            <a:ln>
              <a:head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de-DE" dirty="0"/>
            </a:p>
          </p:txBody>
        </p:sp>
      </p:grpSp>
      <p:grpSp>
        <p:nvGrpSpPr>
          <p:cNvPr id="5" name="Group 4">
            <a:extLst>
              <a:ext uri="{FF2B5EF4-FFF2-40B4-BE49-F238E27FC236}">
                <a16:creationId xmlns:a16="http://schemas.microsoft.com/office/drawing/2014/main" id="{AA482A24-28A9-4168-8C06-47603DF1A4AC}"/>
              </a:ext>
            </a:extLst>
          </p:cNvPr>
          <p:cNvGrpSpPr/>
          <p:nvPr/>
        </p:nvGrpSpPr>
        <p:grpSpPr>
          <a:xfrm>
            <a:off x="267640" y="3106550"/>
            <a:ext cx="1873594" cy="291786"/>
            <a:chOff x="267640" y="2695427"/>
            <a:chExt cx="1873594" cy="291786"/>
          </a:xfrm>
        </p:grpSpPr>
        <p:sp>
          <p:nvSpPr>
            <p:cNvPr id="11" name="TextBox 10">
              <a:extLst>
                <a:ext uri="{FF2B5EF4-FFF2-40B4-BE49-F238E27FC236}">
                  <a16:creationId xmlns:a16="http://schemas.microsoft.com/office/drawing/2014/main" id="{C33EB8D8-B573-4F26-9A5F-6B35848F9547}"/>
                </a:ext>
              </a:extLst>
            </p:cNvPr>
            <p:cNvSpPr txBox="1"/>
            <p:nvPr/>
          </p:nvSpPr>
          <p:spPr>
            <a:xfrm rot="21198991">
              <a:off x="267640" y="2695427"/>
              <a:ext cx="658905" cy="268941"/>
            </a:xfrm>
            <a:prstGeom prst="rect">
              <a:avLst/>
            </a:prstGeom>
            <a:noFill/>
          </p:spPr>
          <p:txBody>
            <a:bodyPr wrap="none" tIns="91440" bIns="91440" rtlCol="0" anchor="ctr" anchorCtr="0">
              <a:noAutofit/>
            </a:bodyPr>
            <a:lstStyle/>
            <a:p>
              <a:pPr algn="ctr"/>
              <a:r>
                <a:rPr lang="de-DE" sz="1600" b="1" dirty="0">
                  <a:solidFill>
                    <a:srgbClr val="00B050"/>
                  </a:solidFill>
                  <a:latin typeface="Felt Tip" panose="02000506090000090003" pitchFamily="2" charset="0"/>
                </a:rPr>
                <a:t>Ein „Array“</a:t>
              </a:r>
            </a:p>
          </p:txBody>
        </p:sp>
        <p:sp>
          <p:nvSpPr>
            <p:cNvPr id="12" name="Arc 11">
              <a:extLst>
                <a:ext uri="{FF2B5EF4-FFF2-40B4-BE49-F238E27FC236}">
                  <a16:creationId xmlns:a16="http://schemas.microsoft.com/office/drawing/2014/main" id="{E3AA002D-3C4D-44CC-869C-9B90EEC5787B}"/>
                </a:ext>
              </a:extLst>
            </p:cNvPr>
            <p:cNvSpPr/>
            <p:nvPr/>
          </p:nvSpPr>
          <p:spPr>
            <a:xfrm rot="10273088">
              <a:off x="688478" y="2841154"/>
              <a:ext cx="1452756" cy="146059"/>
            </a:xfrm>
            <a:prstGeom prst="arc">
              <a:avLst>
                <a:gd name="adj1" fmla="val 10866117"/>
                <a:gd name="adj2" fmla="val 21590018"/>
              </a:avLst>
            </a:prstGeom>
            <a:ln>
              <a:solidFill>
                <a:srgbClr val="0070C0"/>
              </a:solidFill>
              <a:head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10215286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Effect transition="in" filter="fade">
                                      <p:cBhvr>
                                        <p:cTn id="7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1FE167C-6EAB-4430-A903-860AAFD925B2}"/>
              </a:ext>
            </a:extLst>
          </p:cNvPr>
          <p:cNvGrpSpPr/>
          <p:nvPr/>
        </p:nvGrpSpPr>
        <p:grpSpPr>
          <a:xfrm>
            <a:off x="5956946" y="788518"/>
            <a:ext cx="1799727" cy="842995"/>
            <a:chOff x="5956946" y="788518"/>
            <a:chExt cx="1799727" cy="842995"/>
          </a:xfrm>
        </p:grpSpPr>
        <p:pic>
          <p:nvPicPr>
            <p:cNvPr id="34" name="Picture 33">
              <a:extLst>
                <a:ext uri="{FF2B5EF4-FFF2-40B4-BE49-F238E27FC236}">
                  <a16:creationId xmlns:a16="http://schemas.microsoft.com/office/drawing/2014/main" id="{7BDF7A75-D2DC-4C8B-9B65-3603B085778E}"/>
                </a:ext>
              </a:extLst>
            </p:cNvPr>
            <p:cNvPicPr>
              <a:picLocks noChangeAspect="1"/>
            </p:cNvPicPr>
            <p:nvPr/>
          </p:nvPicPr>
          <p:blipFill>
            <a:blip r:embed="rId2"/>
            <a:stretch>
              <a:fillRect/>
            </a:stretch>
          </p:blipFill>
          <p:spPr>
            <a:xfrm>
              <a:off x="5956946" y="788518"/>
              <a:ext cx="1799727" cy="842995"/>
            </a:xfrm>
            <a:prstGeom prst="rect">
              <a:avLst/>
            </a:prstGeom>
          </p:spPr>
        </p:pic>
        <p:sp>
          <p:nvSpPr>
            <p:cNvPr id="57" name="TextBox 56">
              <a:extLst>
                <a:ext uri="{FF2B5EF4-FFF2-40B4-BE49-F238E27FC236}">
                  <a16:creationId xmlns:a16="http://schemas.microsoft.com/office/drawing/2014/main" id="{9B3598ED-E712-4761-AEBA-BC26FAFF04DE}"/>
                </a:ext>
              </a:extLst>
            </p:cNvPr>
            <p:cNvSpPr txBox="1"/>
            <p:nvPr/>
          </p:nvSpPr>
          <p:spPr>
            <a:xfrm>
              <a:off x="6517951" y="1054071"/>
              <a:ext cx="677716"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Internet</a:t>
              </a:r>
            </a:p>
          </p:txBody>
        </p:sp>
      </p:grpSp>
      <p:grpSp>
        <p:nvGrpSpPr>
          <p:cNvPr id="88" name="Group 87">
            <a:extLst>
              <a:ext uri="{FF2B5EF4-FFF2-40B4-BE49-F238E27FC236}">
                <a16:creationId xmlns:a16="http://schemas.microsoft.com/office/drawing/2014/main" id="{99F0FCB1-35FD-4986-9FDE-0DCCA1EF38CB}"/>
              </a:ext>
            </a:extLst>
          </p:cNvPr>
          <p:cNvGrpSpPr/>
          <p:nvPr/>
        </p:nvGrpSpPr>
        <p:grpSpPr>
          <a:xfrm>
            <a:off x="6315076" y="1084271"/>
            <a:ext cx="1663824" cy="2106605"/>
            <a:chOff x="6315076" y="1084271"/>
            <a:chExt cx="1663824" cy="2106605"/>
          </a:xfrm>
        </p:grpSpPr>
        <p:pic>
          <p:nvPicPr>
            <p:cNvPr id="31" name="Picture 30">
              <a:extLst>
                <a:ext uri="{FF2B5EF4-FFF2-40B4-BE49-F238E27FC236}">
                  <a16:creationId xmlns:a16="http://schemas.microsoft.com/office/drawing/2014/main" id="{B7F07C78-7C32-4C89-8FCD-4FDE60BB0BD0}"/>
                </a:ext>
              </a:extLst>
            </p:cNvPr>
            <p:cNvPicPr>
              <a:picLocks noChangeAspect="1"/>
            </p:cNvPicPr>
            <p:nvPr/>
          </p:nvPicPr>
          <p:blipFill rotWithShape="1">
            <a:blip r:embed="rId3"/>
            <a:srcRect l="6606" t="7344" r="6672" b="4684"/>
            <a:stretch/>
          </p:blipFill>
          <p:spPr>
            <a:xfrm>
              <a:off x="6315076" y="2297906"/>
              <a:ext cx="1083468" cy="892970"/>
            </a:xfrm>
            <a:prstGeom prst="rect">
              <a:avLst/>
            </a:prstGeom>
          </p:spPr>
        </p:pic>
        <p:sp>
          <p:nvSpPr>
            <p:cNvPr id="87" name="Arc 86">
              <a:extLst>
                <a:ext uri="{FF2B5EF4-FFF2-40B4-BE49-F238E27FC236}">
                  <a16:creationId xmlns:a16="http://schemas.microsoft.com/office/drawing/2014/main" id="{DF9E0172-2EC2-4A9F-8D2F-48A8D012858F}"/>
                </a:ext>
              </a:extLst>
            </p:cNvPr>
            <p:cNvSpPr/>
            <p:nvPr/>
          </p:nvSpPr>
          <p:spPr>
            <a:xfrm rot="16200000" flipV="1">
              <a:off x="6601378" y="1054607"/>
              <a:ext cx="1347858" cy="1407186"/>
            </a:xfrm>
            <a:prstGeom prst="arc">
              <a:avLst>
                <a:gd name="adj1" fmla="val 11560887"/>
                <a:gd name="adj2" fmla="val 19191620"/>
              </a:avLst>
            </a:prstGeom>
            <a:ln>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82" name="Group 81">
            <a:extLst>
              <a:ext uri="{FF2B5EF4-FFF2-40B4-BE49-F238E27FC236}">
                <a16:creationId xmlns:a16="http://schemas.microsoft.com/office/drawing/2014/main" id="{EEE9DB77-08ED-49E3-800F-2DF4153B924B}"/>
              </a:ext>
            </a:extLst>
          </p:cNvPr>
          <p:cNvGrpSpPr/>
          <p:nvPr/>
        </p:nvGrpSpPr>
        <p:grpSpPr>
          <a:xfrm>
            <a:off x="308978" y="2554776"/>
            <a:ext cx="1469364" cy="512426"/>
            <a:chOff x="308978" y="2554776"/>
            <a:chExt cx="1469364" cy="512426"/>
          </a:xfrm>
        </p:grpSpPr>
        <p:pic>
          <p:nvPicPr>
            <p:cNvPr id="29" name="Picture 28">
              <a:extLst>
                <a:ext uri="{FF2B5EF4-FFF2-40B4-BE49-F238E27FC236}">
                  <a16:creationId xmlns:a16="http://schemas.microsoft.com/office/drawing/2014/main" id="{C59C4064-3977-472D-83B2-462CF014459D}"/>
                </a:ext>
              </a:extLst>
            </p:cNvPr>
            <p:cNvPicPr>
              <a:picLocks noChangeAspect="1"/>
            </p:cNvPicPr>
            <p:nvPr/>
          </p:nvPicPr>
          <p:blipFill>
            <a:blip r:embed="rId4"/>
            <a:stretch>
              <a:fillRect/>
            </a:stretch>
          </p:blipFill>
          <p:spPr>
            <a:xfrm>
              <a:off x="308978" y="2554776"/>
              <a:ext cx="919321" cy="370601"/>
            </a:xfrm>
            <a:prstGeom prst="rect">
              <a:avLst/>
            </a:prstGeom>
          </p:spPr>
        </p:pic>
        <p:sp>
          <p:nvSpPr>
            <p:cNvPr id="78" name="TextBox 77">
              <a:extLst>
                <a:ext uri="{FF2B5EF4-FFF2-40B4-BE49-F238E27FC236}">
                  <a16:creationId xmlns:a16="http://schemas.microsoft.com/office/drawing/2014/main" id="{ACD41098-1AB5-4ECF-935C-87A0C0F4FBB8}"/>
                </a:ext>
              </a:extLst>
            </p:cNvPr>
            <p:cNvSpPr txBox="1"/>
            <p:nvPr/>
          </p:nvSpPr>
          <p:spPr>
            <a:xfrm>
              <a:off x="1100626" y="2691246"/>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ESP8266</a:t>
              </a:r>
            </a:p>
          </p:txBody>
        </p:sp>
      </p:grpSp>
      <p:pic>
        <p:nvPicPr>
          <p:cNvPr id="8" name="Picture 7">
            <a:extLst>
              <a:ext uri="{FF2B5EF4-FFF2-40B4-BE49-F238E27FC236}">
                <a16:creationId xmlns:a16="http://schemas.microsoft.com/office/drawing/2014/main" id="{1F7D257C-BD7B-4D61-9450-F2255B1E690C}"/>
              </a:ext>
            </a:extLst>
          </p:cNvPr>
          <p:cNvPicPr>
            <a:picLocks noChangeAspect="1"/>
          </p:cNvPicPr>
          <p:nvPr/>
        </p:nvPicPr>
        <p:blipFill>
          <a:blip r:embed="rId5"/>
          <a:stretch>
            <a:fillRect/>
          </a:stretch>
        </p:blipFill>
        <p:spPr>
          <a:xfrm>
            <a:off x="661944" y="3165346"/>
            <a:ext cx="1282013" cy="1012861"/>
          </a:xfrm>
          <a:prstGeom prst="rect">
            <a:avLst/>
          </a:prstGeom>
        </p:spPr>
      </p:pic>
      <p:pic>
        <p:nvPicPr>
          <p:cNvPr id="12" name="Picture 11">
            <a:extLst>
              <a:ext uri="{FF2B5EF4-FFF2-40B4-BE49-F238E27FC236}">
                <a16:creationId xmlns:a16="http://schemas.microsoft.com/office/drawing/2014/main" id="{3CB55163-7EDB-4639-B45D-F0F3DF3DB42B}"/>
              </a:ext>
            </a:extLst>
          </p:cNvPr>
          <p:cNvPicPr>
            <a:picLocks noChangeAspect="1"/>
          </p:cNvPicPr>
          <p:nvPr/>
        </p:nvPicPr>
        <p:blipFill>
          <a:blip r:embed="rId6"/>
          <a:stretch>
            <a:fillRect/>
          </a:stretch>
        </p:blipFill>
        <p:spPr>
          <a:xfrm>
            <a:off x="4984470" y="3812093"/>
            <a:ext cx="797857" cy="942374"/>
          </a:xfrm>
          <a:prstGeom prst="rect">
            <a:avLst/>
          </a:prstGeom>
        </p:spPr>
      </p:pic>
      <p:grpSp>
        <p:nvGrpSpPr>
          <p:cNvPr id="80" name="Group 79">
            <a:extLst>
              <a:ext uri="{FF2B5EF4-FFF2-40B4-BE49-F238E27FC236}">
                <a16:creationId xmlns:a16="http://schemas.microsoft.com/office/drawing/2014/main" id="{A0C19732-9A7B-4D4A-B312-92822DC5D5F9}"/>
              </a:ext>
            </a:extLst>
          </p:cNvPr>
          <p:cNvGrpSpPr/>
          <p:nvPr/>
        </p:nvGrpSpPr>
        <p:grpSpPr>
          <a:xfrm>
            <a:off x="1623237" y="3858092"/>
            <a:ext cx="1890047" cy="900599"/>
            <a:chOff x="1623237" y="3858092"/>
            <a:chExt cx="1890047" cy="900599"/>
          </a:xfrm>
        </p:grpSpPr>
        <p:pic>
          <p:nvPicPr>
            <p:cNvPr id="10" name="Picture 9">
              <a:extLst>
                <a:ext uri="{FF2B5EF4-FFF2-40B4-BE49-F238E27FC236}">
                  <a16:creationId xmlns:a16="http://schemas.microsoft.com/office/drawing/2014/main" id="{890D8586-5FE7-4C76-9035-9ABF8C5724DA}"/>
                </a:ext>
              </a:extLst>
            </p:cNvPr>
            <p:cNvPicPr>
              <a:picLocks noChangeAspect="1"/>
            </p:cNvPicPr>
            <p:nvPr/>
          </p:nvPicPr>
          <p:blipFill>
            <a:blip r:embed="rId7"/>
            <a:stretch>
              <a:fillRect/>
            </a:stretch>
          </p:blipFill>
          <p:spPr>
            <a:xfrm>
              <a:off x="2020186" y="3858092"/>
              <a:ext cx="1493098" cy="900599"/>
            </a:xfrm>
            <a:prstGeom prst="rect">
              <a:avLst/>
            </a:prstGeom>
          </p:spPr>
        </p:pic>
        <p:cxnSp>
          <p:nvCxnSpPr>
            <p:cNvPr id="14" name="Connector: Curved 13">
              <a:extLst>
                <a:ext uri="{FF2B5EF4-FFF2-40B4-BE49-F238E27FC236}">
                  <a16:creationId xmlns:a16="http://schemas.microsoft.com/office/drawing/2014/main" id="{E2C7C4EC-8C96-4297-8B14-B328EF5A5511}"/>
                </a:ext>
              </a:extLst>
            </p:cNvPr>
            <p:cNvCxnSpPr>
              <a:cxnSpLocks/>
            </p:cNvCxnSpPr>
            <p:nvPr/>
          </p:nvCxnSpPr>
          <p:spPr>
            <a:xfrm rot="16200000" flipV="1">
              <a:off x="1615522" y="3865807"/>
              <a:ext cx="470788" cy="455358"/>
            </a:xfrm>
            <a:prstGeom prst="curved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7A4C253F-B9B3-4BF2-AC76-057441F0528D}"/>
              </a:ext>
            </a:extLst>
          </p:cNvPr>
          <p:cNvGrpSpPr/>
          <p:nvPr/>
        </p:nvGrpSpPr>
        <p:grpSpPr>
          <a:xfrm>
            <a:off x="350869" y="2836072"/>
            <a:ext cx="504802" cy="1022020"/>
            <a:chOff x="350869" y="2836072"/>
            <a:chExt cx="504802" cy="1022020"/>
          </a:xfrm>
        </p:grpSpPr>
        <p:sp>
          <p:nvSpPr>
            <p:cNvPr id="25" name="TextBox 24">
              <a:extLst>
                <a:ext uri="{FF2B5EF4-FFF2-40B4-BE49-F238E27FC236}">
                  <a16:creationId xmlns:a16="http://schemas.microsoft.com/office/drawing/2014/main" id="{F25AD716-70AB-466B-B945-86E2CBA6C74F}"/>
                </a:ext>
              </a:extLst>
            </p:cNvPr>
            <p:cNvSpPr txBox="1"/>
            <p:nvPr/>
          </p:nvSpPr>
          <p:spPr>
            <a:xfrm>
              <a:off x="350869" y="3265912"/>
              <a:ext cx="460744"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USB</a:t>
              </a:r>
            </a:p>
          </p:txBody>
        </p:sp>
        <p:cxnSp>
          <p:nvCxnSpPr>
            <p:cNvPr id="35" name="Connector: Curved 34">
              <a:extLst>
                <a:ext uri="{FF2B5EF4-FFF2-40B4-BE49-F238E27FC236}">
                  <a16:creationId xmlns:a16="http://schemas.microsoft.com/office/drawing/2014/main" id="{FB4E5142-F74D-4520-8E14-707957AB1C54}"/>
                </a:ext>
              </a:extLst>
            </p:cNvPr>
            <p:cNvCxnSpPr>
              <a:cxnSpLocks/>
            </p:cNvCxnSpPr>
            <p:nvPr/>
          </p:nvCxnSpPr>
          <p:spPr>
            <a:xfrm rot="16200000" flipV="1">
              <a:off x="247799" y="3250220"/>
              <a:ext cx="1022020" cy="193724"/>
            </a:xfrm>
            <a:prstGeom prst="curved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3" name="Group 82">
            <a:extLst>
              <a:ext uri="{FF2B5EF4-FFF2-40B4-BE49-F238E27FC236}">
                <a16:creationId xmlns:a16="http://schemas.microsoft.com/office/drawing/2014/main" id="{5EED1853-3640-4D75-A11F-4E6582CE46E6}"/>
              </a:ext>
            </a:extLst>
          </p:cNvPr>
          <p:cNvGrpSpPr/>
          <p:nvPr/>
        </p:nvGrpSpPr>
        <p:grpSpPr>
          <a:xfrm>
            <a:off x="236083" y="1786601"/>
            <a:ext cx="1407186" cy="1347858"/>
            <a:chOff x="236083" y="1786601"/>
            <a:chExt cx="1407186" cy="1347858"/>
          </a:xfrm>
        </p:grpSpPr>
        <p:sp>
          <p:nvSpPr>
            <p:cNvPr id="24" name="TextBox 23">
              <a:extLst>
                <a:ext uri="{FF2B5EF4-FFF2-40B4-BE49-F238E27FC236}">
                  <a16:creationId xmlns:a16="http://schemas.microsoft.com/office/drawing/2014/main" id="{D3F70521-0561-4D88-BE59-17C05CE99E25}"/>
                </a:ext>
              </a:extLst>
            </p:cNvPr>
            <p:cNvSpPr txBox="1"/>
            <p:nvPr/>
          </p:nvSpPr>
          <p:spPr>
            <a:xfrm rot="18966435">
              <a:off x="264132" y="1941433"/>
              <a:ext cx="460744"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WLAN</a:t>
              </a:r>
            </a:p>
          </p:txBody>
        </p:sp>
        <p:sp>
          <p:nvSpPr>
            <p:cNvPr id="55" name="Arc 54">
              <a:extLst>
                <a:ext uri="{FF2B5EF4-FFF2-40B4-BE49-F238E27FC236}">
                  <a16:creationId xmlns:a16="http://schemas.microsoft.com/office/drawing/2014/main" id="{56256F05-040B-41F0-A413-198E918DF582}"/>
                </a:ext>
              </a:extLst>
            </p:cNvPr>
            <p:cNvSpPr/>
            <p:nvPr/>
          </p:nvSpPr>
          <p:spPr>
            <a:xfrm rot="6906053" flipV="1">
              <a:off x="265747" y="1756937"/>
              <a:ext cx="1347858" cy="1407186"/>
            </a:xfrm>
            <a:prstGeom prst="arc">
              <a:avLst>
                <a:gd name="adj1" fmla="val 11560887"/>
                <a:gd name="adj2" fmla="val 19191620"/>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60" name="Group 59">
            <a:extLst>
              <a:ext uri="{FF2B5EF4-FFF2-40B4-BE49-F238E27FC236}">
                <a16:creationId xmlns:a16="http://schemas.microsoft.com/office/drawing/2014/main" id="{44530D98-6F40-44D4-8886-C80175E40C57}"/>
              </a:ext>
            </a:extLst>
          </p:cNvPr>
          <p:cNvGrpSpPr/>
          <p:nvPr/>
        </p:nvGrpSpPr>
        <p:grpSpPr>
          <a:xfrm>
            <a:off x="3719815" y="2375446"/>
            <a:ext cx="1799727" cy="842995"/>
            <a:chOff x="4273721" y="2315907"/>
            <a:chExt cx="1799727" cy="842995"/>
          </a:xfrm>
        </p:grpSpPr>
        <p:pic>
          <p:nvPicPr>
            <p:cNvPr id="59" name="Picture 58">
              <a:extLst>
                <a:ext uri="{FF2B5EF4-FFF2-40B4-BE49-F238E27FC236}">
                  <a16:creationId xmlns:a16="http://schemas.microsoft.com/office/drawing/2014/main" id="{8AD5C61A-E140-466D-8EA1-813B20DD40D7}"/>
                </a:ext>
              </a:extLst>
            </p:cNvPr>
            <p:cNvPicPr>
              <a:picLocks noChangeAspect="1"/>
            </p:cNvPicPr>
            <p:nvPr/>
          </p:nvPicPr>
          <p:blipFill>
            <a:blip r:embed="rId2"/>
            <a:stretch>
              <a:fillRect/>
            </a:stretch>
          </p:blipFill>
          <p:spPr>
            <a:xfrm>
              <a:off x="4273721" y="2315907"/>
              <a:ext cx="1799727" cy="842995"/>
            </a:xfrm>
            <a:prstGeom prst="rect">
              <a:avLst/>
            </a:prstGeom>
          </p:spPr>
        </p:pic>
        <p:sp>
          <p:nvSpPr>
            <p:cNvPr id="58" name="TextBox 57">
              <a:extLst>
                <a:ext uri="{FF2B5EF4-FFF2-40B4-BE49-F238E27FC236}">
                  <a16:creationId xmlns:a16="http://schemas.microsoft.com/office/drawing/2014/main" id="{FBC19F89-8302-4600-9588-193AC43ED672}"/>
                </a:ext>
              </a:extLst>
            </p:cNvPr>
            <p:cNvSpPr txBox="1"/>
            <p:nvPr/>
          </p:nvSpPr>
          <p:spPr>
            <a:xfrm>
              <a:off x="4834727" y="2570612"/>
              <a:ext cx="677716"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Internet</a:t>
              </a:r>
            </a:p>
          </p:txBody>
        </p:sp>
      </p:grpSp>
      <p:grpSp>
        <p:nvGrpSpPr>
          <p:cNvPr id="84" name="Group 83">
            <a:extLst>
              <a:ext uri="{FF2B5EF4-FFF2-40B4-BE49-F238E27FC236}">
                <a16:creationId xmlns:a16="http://schemas.microsoft.com/office/drawing/2014/main" id="{1345CE05-B37A-42DD-A56C-881E4731647D}"/>
              </a:ext>
            </a:extLst>
          </p:cNvPr>
          <p:cNvGrpSpPr/>
          <p:nvPr/>
        </p:nvGrpSpPr>
        <p:grpSpPr>
          <a:xfrm>
            <a:off x="1086043" y="367020"/>
            <a:ext cx="2792280" cy="1614803"/>
            <a:chOff x="1086043" y="367020"/>
            <a:chExt cx="2792280" cy="1614803"/>
          </a:xfrm>
        </p:grpSpPr>
        <p:grpSp>
          <p:nvGrpSpPr>
            <p:cNvPr id="62" name="Group 61">
              <a:extLst>
                <a:ext uri="{FF2B5EF4-FFF2-40B4-BE49-F238E27FC236}">
                  <a16:creationId xmlns:a16="http://schemas.microsoft.com/office/drawing/2014/main" id="{FBF8E6AF-3B3C-4D8A-9200-29C0D9AFB8F0}"/>
                </a:ext>
              </a:extLst>
            </p:cNvPr>
            <p:cNvGrpSpPr/>
            <p:nvPr/>
          </p:nvGrpSpPr>
          <p:grpSpPr>
            <a:xfrm>
              <a:off x="2078596" y="367020"/>
              <a:ext cx="1799727" cy="842995"/>
              <a:chOff x="2078596" y="367020"/>
              <a:chExt cx="1799727" cy="842995"/>
            </a:xfrm>
          </p:grpSpPr>
          <p:pic>
            <p:nvPicPr>
              <p:cNvPr id="33" name="Picture 32">
                <a:extLst>
                  <a:ext uri="{FF2B5EF4-FFF2-40B4-BE49-F238E27FC236}">
                    <a16:creationId xmlns:a16="http://schemas.microsoft.com/office/drawing/2014/main" id="{C94CABA0-C2A8-4AE3-92EA-AB1E6D718D7B}"/>
                  </a:ext>
                </a:extLst>
              </p:cNvPr>
              <p:cNvPicPr>
                <a:picLocks noChangeAspect="1"/>
              </p:cNvPicPr>
              <p:nvPr/>
            </p:nvPicPr>
            <p:blipFill>
              <a:blip r:embed="rId2"/>
              <a:stretch>
                <a:fillRect/>
              </a:stretch>
            </p:blipFill>
            <p:spPr>
              <a:xfrm>
                <a:off x="2078596" y="367020"/>
                <a:ext cx="1799727" cy="842995"/>
              </a:xfrm>
              <a:prstGeom prst="rect">
                <a:avLst/>
              </a:prstGeom>
            </p:spPr>
          </p:pic>
          <p:sp>
            <p:nvSpPr>
              <p:cNvPr id="56" name="TextBox 55">
                <a:extLst>
                  <a:ext uri="{FF2B5EF4-FFF2-40B4-BE49-F238E27FC236}">
                    <a16:creationId xmlns:a16="http://schemas.microsoft.com/office/drawing/2014/main" id="{7F4FF36A-D446-4420-9686-8FEC4AB966A4}"/>
                  </a:ext>
                </a:extLst>
              </p:cNvPr>
              <p:cNvSpPr txBox="1"/>
              <p:nvPr/>
            </p:nvSpPr>
            <p:spPr>
              <a:xfrm>
                <a:off x="2639601" y="632573"/>
                <a:ext cx="677716" cy="311888"/>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Internet</a:t>
                </a:r>
              </a:p>
            </p:txBody>
          </p:sp>
        </p:grpSp>
        <p:pic>
          <p:nvPicPr>
            <p:cNvPr id="43" name="Picture 42">
              <a:extLst>
                <a:ext uri="{FF2B5EF4-FFF2-40B4-BE49-F238E27FC236}">
                  <a16:creationId xmlns:a16="http://schemas.microsoft.com/office/drawing/2014/main" id="{06DA49B6-EF03-470E-812A-7C088381EF32}"/>
                </a:ext>
              </a:extLst>
            </p:cNvPr>
            <p:cNvPicPr>
              <a:picLocks noChangeAspect="1"/>
            </p:cNvPicPr>
            <p:nvPr/>
          </p:nvPicPr>
          <p:blipFill>
            <a:blip r:embed="rId8"/>
            <a:stretch>
              <a:fillRect/>
            </a:stretch>
          </p:blipFill>
          <p:spPr>
            <a:xfrm>
              <a:off x="1086043" y="1451054"/>
              <a:ext cx="542183" cy="530769"/>
            </a:xfrm>
            <a:prstGeom prst="rect">
              <a:avLst/>
            </a:prstGeom>
          </p:spPr>
        </p:pic>
        <p:cxnSp>
          <p:nvCxnSpPr>
            <p:cNvPr id="64" name="Straight Arrow Connector 63">
              <a:extLst>
                <a:ext uri="{FF2B5EF4-FFF2-40B4-BE49-F238E27FC236}">
                  <a16:creationId xmlns:a16="http://schemas.microsoft.com/office/drawing/2014/main" id="{628E0531-C742-447F-861D-499F0A303CCF}"/>
                </a:ext>
              </a:extLst>
            </p:cNvPr>
            <p:cNvCxnSpPr>
              <a:cxnSpLocks/>
            </p:cNvCxnSpPr>
            <p:nvPr/>
          </p:nvCxnSpPr>
          <p:spPr>
            <a:xfrm flipV="1">
              <a:off x="1412543" y="1121960"/>
              <a:ext cx="1082468" cy="576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6F2E5CBF-60A6-4209-AC60-1C0B93838387}"/>
              </a:ext>
            </a:extLst>
          </p:cNvPr>
          <p:cNvGrpSpPr/>
          <p:nvPr/>
        </p:nvGrpSpPr>
        <p:grpSpPr>
          <a:xfrm>
            <a:off x="7434263" y="2297906"/>
            <a:ext cx="809101" cy="1123950"/>
            <a:chOff x="7434263" y="2297906"/>
            <a:chExt cx="809101" cy="1123950"/>
          </a:xfrm>
        </p:grpSpPr>
        <p:pic>
          <p:nvPicPr>
            <p:cNvPr id="27" name="Picture 26">
              <a:extLst>
                <a:ext uri="{FF2B5EF4-FFF2-40B4-BE49-F238E27FC236}">
                  <a16:creationId xmlns:a16="http://schemas.microsoft.com/office/drawing/2014/main" id="{F9602060-3CB5-4246-BE1A-836EDDD89093}"/>
                </a:ext>
              </a:extLst>
            </p:cNvPr>
            <p:cNvPicPr>
              <a:picLocks noChangeAspect="1"/>
            </p:cNvPicPr>
            <p:nvPr/>
          </p:nvPicPr>
          <p:blipFill rotWithShape="1">
            <a:blip r:embed="rId9"/>
            <a:srcRect l="17908" t="17640" r="21092" b="22452"/>
            <a:stretch/>
          </p:blipFill>
          <p:spPr>
            <a:xfrm>
              <a:off x="7434263" y="2836069"/>
              <a:ext cx="764381" cy="585787"/>
            </a:xfrm>
            <a:prstGeom prst="rect">
              <a:avLst/>
            </a:prstGeom>
          </p:spPr>
        </p:pic>
        <p:sp>
          <p:nvSpPr>
            <p:cNvPr id="67" name="TextBox 66">
              <a:extLst>
                <a:ext uri="{FF2B5EF4-FFF2-40B4-BE49-F238E27FC236}">
                  <a16:creationId xmlns:a16="http://schemas.microsoft.com/office/drawing/2014/main" id="{7A5C56B9-74DC-4B58-BEA0-A08B079EC2FE}"/>
                </a:ext>
              </a:extLst>
            </p:cNvPr>
            <p:cNvSpPr txBox="1"/>
            <p:nvPr/>
          </p:nvSpPr>
          <p:spPr>
            <a:xfrm>
              <a:off x="7565648" y="2297906"/>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MQTT</a:t>
              </a:r>
            </a:p>
            <a:p>
              <a:pPr algn="ctr"/>
              <a:r>
                <a:rPr lang="de-DE" sz="1400" b="1" dirty="0">
                  <a:solidFill>
                    <a:schemeClr val="accent1">
                      <a:lumMod val="75000"/>
                    </a:schemeClr>
                  </a:solidFill>
                  <a:latin typeface="Felt Tip" panose="02000506090000090003" pitchFamily="2" charset="0"/>
                </a:rPr>
                <a:t>Broker</a:t>
              </a:r>
            </a:p>
          </p:txBody>
        </p:sp>
      </p:grpSp>
      <p:grpSp>
        <p:nvGrpSpPr>
          <p:cNvPr id="91" name="Group 90">
            <a:extLst>
              <a:ext uri="{FF2B5EF4-FFF2-40B4-BE49-F238E27FC236}">
                <a16:creationId xmlns:a16="http://schemas.microsoft.com/office/drawing/2014/main" id="{5BB636C7-5931-4513-8FAA-E74274FC8E3D}"/>
              </a:ext>
            </a:extLst>
          </p:cNvPr>
          <p:cNvGrpSpPr/>
          <p:nvPr/>
        </p:nvGrpSpPr>
        <p:grpSpPr>
          <a:xfrm>
            <a:off x="767592" y="1461966"/>
            <a:ext cx="7044008" cy="1868279"/>
            <a:chOff x="767592" y="1461966"/>
            <a:chExt cx="7044008" cy="1868279"/>
          </a:xfrm>
        </p:grpSpPr>
        <p:sp>
          <p:nvSpPr>
            <p:cNvPr id="68" name="Arc 67">
              <a:extLst>
                <a:ext uri="{FF2B5EF4-FFF2-40B4-BE49-F238E27FC236}">
                  <a16:creationId xmlns:a16="http://schemas.microsoft.com/office/drawing/2014/main" id="{C2274A11-9210-4240-8D02-12A55DF430FA}"/>
                </a:ext>
              </a:extLst>
            </p:cNvPr>
            <p:cNvSpPr/>
            <p:nvPr/>
          </p:nvSpPr>
          <p:spPr>
            <a:xfrm rot="10647140" flipV="1">
              <a:off x="767592" y="1802409"/>
              <a:ext cx="7012258" cy="1407186"/>
            </a:xfrm>
            <a:prstGeom prst="arc">
              <a:avLst>
                <a:gd name="adj1" fmla="val 11076887"/>
                <a:gd name="adj2" fmla="val 21481637"/>
              </a:avLst>
            </a:prstGeom>
            <a:ln>
              <a:solidFill>
                <a:schemeClr val="accent2">
                  <a:lumMod val="75000"/>
                </a:schemeClr>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69" name="Arc 68">
              <a:extLst>
                <a:ext uri="{FF2B5EF4-FFF2-40B4-BE49-F238E27FC236}">
                  <a16:creationId xmlns:a16="http://schemas.microsoft.com/office/drawing/2014/main" id="{B8F06614-7121-458E-9052-B8A8B4FC56C5}"/>
                </a:ext>
              </a:extLst>
            </p:cNvPr>
            <p:cNvSpPr/>
            <p:nvPr/>
          </p:nvSpPr>
          <p:spPr>
            <a:xfrm rot="10647140" flipV="1">
              <a:off x="799342" y="1923059"/>
              <a:ext cx="7012258" cy="1407186"/>
            </a:xfrm>
            <a:prstGeom prst="arc">
              <a:avLst>
                <a:gd name="adj1" fmla="val 11076887"/>
                <a:gd name="adj2" fmla="val 21392524"/>
              </a:avLst>
            </a:prstGeom>
            <a:ln>
              <a:solidFill>
                <a:schemeClr val="accent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71" name="TextBox 70">
              <a:extLst>
                <a:ext uri="{FF2B5EF4-FFF2-40B4-BE49-F238E27FC236}">
                  <a16:creationId xmlns:a16="http://schemas.microsoft.com/office/drawing/2014/main" id="{810AEF88-9627-4B92-9FAE-8B838E98E477}"/>
                </a:ext>
              </a:extLst>
            </p:cNvPr>
            <p:cNvSpPr txBox="1"/>
            <p:nvPr/>
          </p:nvSpPr>
          <p:spPr>
            <a:xfrm>
              <a:off x="4134761" y="1461966"/>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MQTT</a:t>
              </a:r>
            </a:p>
          </p:txBody>
        </p:sp>
      </p:grpSp>
      <p:grpSp>
        <p:nvGrpSpPr>
          <p:cNvPr id="74" name="Group 73">
            <a:extLst>
              <a:ext uri="{FF2B5EF4-FFF2-40B4-BE49-F238E27FC236}">
                <a16:creationId xmlns:a16="http://schemas.microsoft.com/office/drawing/2014/main" id="{46AF2360-6E81-47FC-AB1A-7725807C2997}"/>
              </a:ext>
            </a:extLst>
          </p:cNvPr>
          <p:cNvGrpSpPr/>
          <p:nvPr/>
        </p:nvGrpSpPr>
        <p:grpSpPr>
          <a:xfrm>
            <a:off x="5125434" y="3052022"/>
            <a:ext cx="3018434" cy="1267410"/>
            <a:chOff x="5125434" y="3052022"/>
            <a:chExt cx="3018434" cy="1267410"/>
          </a:xfrm>
          <a:effectLst/>
        </p:grpSpPr>
        <p:sp>
          <p:nvSpPr>
            <p:cNvPr id="72" name="Arc 71">
              <a:extLst>
                <a:ext uri="{FF2B5EF4-FFF2-40B4-BE49-F238E27FC236}">
                  <a16:creationId xmlns:a16="http://schemas.microsoft.com/office/drawing/2014/main" id="{DC4A8116-ECF3-4E91-ACAE-739E92793B56}"/>
                </a:ext>
              </a:extLst>
            </p:cNvPr>
            <p:cNvSpPr/>
            <p:nvPr/>
          </p:nvSpPr>
          <p:spPr>
            <a:xfrm rot="9161615">
              <a:off x="5125434" y="3052022"/>
              <a:ext cx="2496705" cy="551002"/>
            </a:xfrm>
            <a:prstGeom prst="arc">
              <a:avLst>
                <a:gd name="adj1" fmla="val 11111298"/>
                <a:gd name="adj2" fmla="val 20968920"/>
              </a:avLst>
            </a:prstGeom>
            <a:ln w="12700">
              <a:solidFill>
                <a:schemeClr val="accent4">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73" name="Arc 72">
              <a:extLst>
                <a:ext uri="{FF2B5EF4-FFF2-40B4-BE49-F238E27FC236}">
                  <a16:creationId xmlns:a16="http://schemas.microsoft.com/office/drawing/2014/main" id="{A3AB9C77-A15F-4657-B3F5-ECBC7DC5598E}"/>
                </a:ext>
              </a:extLst>
            </p:cNvPr>
            <p:cNvSpPr/>
            <p:nvPr/>
          </p:nvSpPr>
          <p:spPr>
            <a:xfrm rot="19986069">
              <a:off x="5397869" y="3775377"/>
              <a:ext cx="2745999" cy="544055"/>
            </a:xfrm>
            <a:prstGeom prst="arc">
              <a:avLst>
                <a:gd name="adj1" fmla="val 11111298"/>
                <a:gd name="adj2" fmla="val 21217747"/>
              </a:avLst>
            </a:prstGeom>
            <a:ln w="12700">
              <a:solidFill>
                <a:schemeClr val="accent4">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
        <p:nvSpPr>
          <p:cNvPr id="75" name="TextBox 74">
            <a:extLst>
              <a:ext uri="{FF2B5EF4-FFF2-40B4-BE49-F238E27FC236}">
                <a16:creationId xmlns:a16="http://schemas.microsoft.com/office/drawing/2014/main" id="{F408B02A-6BC3-4521-B5B4-AB7BAE2D4CAF}"/>
              </a:ext>
            </a:extLst>
          </p:cNvPr>
          <p:cNvSpPr txBox="1"/>
          <p:nvPr/>
        </p:nvSpPr>
        <p:spPr>
          <a:xfrm rot="20113161">
            <a:off x="6214939" y="3503282"/>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HTTP</a:t>
            </a:r>
          </a:p>
        </p:txBody>
      </p:sp>
      <p:grpSp>
        <p:nvGrpSpPr>
          <p:cNvPr id="90" name="Group 89">
            <a:extLst>
              <a:ext uri="{FF2B5EF4-FFF2-40B4-BE49-F238E27FC236}">
                <a16:creationId xmlns:a16="http://schemas.microsoft.com/office/drawing/2014/main" id="{F1083C12-B9BB-4C49-B903-41109EF9C49F}"/>
              </a:ext>
            </a:extLst>
          </p:cNvPr>
          <p:cNvGrpSpPr/>
          <p:nvPr/>
        </p:nvGrpSpPr>
        <p:grpSpPr>
          <a:xfrm>
            <a:off x="4709490" y="3102010"/>
            <a:ext cx="677716" cy="1347858"/>
            <a:chOff x="4709490" y="3102010"/>
            <a:chExt cx="677716" cy="1347858"/>
          </a:xfrm>
        </p:grpSpPr>
        <p:sp>
          <p:nvSpPr>
            <p:cNvPr id="76" name="Arc 75">
              <a:extLst>
                <a:ext uri="{FF2B5EF4-FFF2-40B4-BE49-F238E27FC236}">
                  <a16:creationId xmlns:a16="http://schemas.microsoft.com/office/drawing/2014/main" id="{14A04237-F9A7-4E78-BE8D-759E0AE7388C}"/>
                </a:ext>
              </a:extLst>
            </p:cNvPr>
            <p:cNvSpPr/>
            <p:nvPr/>
          </p:nvSpPr>
          <p:spPr>
            <a:xfrm rot="3753041">
              <a:off x="4373049" y="3439223"/>
              <a:ext cx="1347858" cy="673431"/>
            </a:xfrm>
            <a:prstGeom prst="arc">
              <a:avLst>
                <a:gd name="adj1" fmla="val 11560887"/>
                <a:gd name="adj2" fmla="val 19191620"/>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77" name="TextBox 76">
              <a:extLst>
                <a:ext uri="{FF2B5EF4-FFF2-40B4-BE49-F238E27FC236}">
                  <a16:creationId xmlns:a16="http://schemas.microsoft.com/office/drawing/2014/main" id="{E0242742-90EA-45EA-A83D-AC00FB46508B}"/>
                </a:ext>
              </a:extLst>
            </p:cNvPr>
            <p:cNvSpPr txBox="1"/>
            <p:nvPr/>
          </p:nvSpPr>
          <p:spPr>
            <a:xfrm rot="20350192">
              <a:off x="4709490" y="3689397"/>
              <a:ext cx="677716" cy="375956"/>
            </a:xfrm>
            <a:prstGeom prst="rect">
              <a:avLst/>
            </a:prstGeom>
            <a:noFill/>
          </p:spPr>
          <p:txBody>
            <a:bodyPr wrap="none" tIns="91440" bIns="91440" rtlCol="0" anchor="ctr" anchorCtr="0">
              <a:noAutofit/>
            </a:bodyPr>
            <a:lstStyle/>
            <a:p>
              <a:pPr algn="ctr"/>
              <a:r>
                <a:rPr lang="de-DE" sz="1400" b="1" dirty="0">
                  <a:solidFill>
                    <a:schemeClr val="accent1">
                      <a:lumMod val="75000"/>
                    </a:schemeClr>
                  </a:solidFill>
                  <a:latin typeface="Felt Tip" panose="02000506090000090003" pitchFamily="2" charset="0"/>
                </a:rPr>
                <a:t>3G/LTE</a:t>
              </a:r>
            </a:p>
          </p:txBody>
        </p:sp>
      </p:grpSp>
      <p:sp>
        <p:nvSpPr>
          <p:cNvPr id="45" name="Title 1">
            <a:extLst>
              <a:ext uri="{FF2B5EF4-FFF2-40B4-BE49-F238E27FC236}">
                <a16:creationId xmlns:a16="http://schemas.microsoft.com/office/drawing/2014/main" id="{F4D37D4D-0786-4BA4-923B-C7668F71F7F4}"/>
              </a:ext>
            </a:extLst>
          </p:cNvPr>
          <p:cNvSpPr txBox="1">
            <a:spLocks/>
          </p:cNvSpPr>
          <p:nvPr/>
        </p:nvSpPr>
        <p:spPr>
          <a:xfrm>
            <a:off x="385931" y="50155"/>
            <a:ext cx="8229600" cy="424732"/>
          </a:xfrm>
          <a:prstGeom prst="rect">
            <a:avLst/>
          </a:prstGeom>
        </p:spPr>
        <p:txBody>
          <a:bodyPr/>
          <a:lstStyle>
            <a:lvl1pPr algn="l" defTabSz="457200" rtl="0" eaLnBrk="1" latinLnBrk="0" hangingPunct="1">
              <a:lnSpc>
                <a:spcPct val="90000"/>
              </a:lnSpc>
              <a:spcBef>
                <a:spcPct val="0"/>
              </a:spcBef>
              <a:buNone/>
              <a:defRPr lang="en-US" sz="2400" b="0" i="0" u="none" kern="1200" dirty="0">
                <a:solidFill>
                  <a:schemeClr val="tx1"/>
                </a:solidFill>
                <a:latin typeface="CA Sans" panose="02000506040000020004" pitchFamily="50" charset="0"/>
                <a:ea typeface="+mj-ea"/>
                <a:cs typeface="+mj-cs"/>
              </a:defRPr>
            </a:lvl1pPr>
          </a:lstStyle>
          <a:p>
            <a:pPr algn="ctr"/>
            <a:r>
              <a:rPr lang="en-US" dirty="0" err="1"/>
              <a:t>Übung</a:t>
            </a:r>
            <a:r>
              <a:rPr lang="en-US" dirty="0"/>
              <a:t> 2 – Internet of Things – </a:t>
            </a:r>
            <a:r>
              <a:rPr lang="en-US" dirty="0" err="1"/>
              <a:t>Temperatur</a:t>
            </a:r>
            <a:r>
              <a:rPr lang="en-US" dirty="0"/>
              <a:t> und LEDs</a:t>
            </a:r>
          </a:p>
        </p:txBody>
      </p:sp>
    </p:spTree>
    <p:extLst>
      <p:ext uri="{BB962C8B-B14F-4D97-AF65-F5344CB8AC3E}">
        <p14:creationId xmlns:p14="http://schemas.microsoft.com/office/powerpoint/2010/main" val="186915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2 - </a:t>
            </a:r>
            <a:r>
              <a:rPr lang="de-DE" dirty="0" err="1"/>
              <a:t>ESPlorer</a:t>
            </a:r>
            <a:r>
              <a:rPr lang="de-DE" dirty="0"/>
              <a:t>…</a:t>
            </a:r>
          </a:p>
        </p:txBody>
      </p:sp>
      <p:sp>
        <p:nvSpPr>
          <p:cNvPr id="3" name="Content Placeholder 2"/>
          <p:cNvSpPr>
            <a:spLocks noGrp="1"/>
          </p:cNvSpPr>
          <p:nvPr>
            <p:ph sz="half" idx="1"/>
          </p:nvPr>
        </p:nvSpPr>
        <p:spPr/>
        <p:txBody>
          <a:bodyPr/>
          <a:lstStyle/>
          <a:p>
            <a:endParaRPr lang="de-DE"/>
          </a:p>
        </p:txBody>
      </p:sp>
      <p:sp>
        <p:nvSpPr>
          <p:cNvPr id="4" name="Content Placeholder 3"/>
          <p:cNvSpPr>
            <a:spLocks noGrp="1"/>
          </p:cNvSpPr>
          <p:nvPr>
            <p:ph sz="quarter" idx="10"/>
          </p:nvPr>
        </p:nvSpPr>
        <p:spPr/>
        <p:txBody>
          <a:bodyPr/>
          <a:lstStyle/>
          <a:p>
            <a:endParaRPr lang="de-DE"/>
          </a:p>
        </p:txBody>
      </p:sp>
      <p:pic>
        <p:nvPicPr>
          <p:cNvPr id="5" name="Picture 4">
            <a:extLst>
              <a:ext uri="{FF2B5EF4-FFF2-40B4-BE49-F238E27FC236}">
                <a16:creationId xmlns:a16="http://schemas.microsoft.com/office/drawing/2014/main" id="{223F3160-3735-4AB6-96F9-B7BD53C69E82}"/>
              </a:ext>
            </a:extLst>
          </p:cNvPr>
          <p:cNvPicPr>
            <a:picLocks noChangeAspect="1"/>
          </p:cNvPicPr>
          <p:nvPr/>
        </p:nvPicPr>
        <p:blipFill>
          <a:blip r:embed="rId2"/>
          <a:stretch>
            <a:fillRect/>
          </a:stretch>
        </p:blipFill>
        <p:spPr>
          <a:xfrm>
            <a:off x="933458" y="548246"/>
            <a:ext cx="7277084" cy="4340168"/>
          </a:xfrm>
          <a:prstGeom prst="rect">
            <a:avLst/>
          </a:prstGeom>
        </p:spPr>
      </p:pic>
    </p:spTree>
    <p:extLst>
      <p:ext uri="{BB962C8B-B14F-4D97-AF65-F5344CB8AC3E}">
        <p14:creationId xmlns:p14="http://schemas.microsoft.com/office/powerpoint/2010/main" val="16511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31" y="157735"/>
            <a:ext cx="8229600" cy="424732"/>
          </a:xfrm>
        </p:spPr>
        <p:txBody>
          <a:bodyPr/>
          <a:lstStyle/>
          <a:p>
            <a:r>
              <a:rPr lang="de-DE" dirty="0"/>
              <a:t>Zusammenfassung</a:t>
            </a:r>
          </a:p>
        </p:txBody>
      </p:sp>
      <p:sp>
        <p:nvSpPr>
          <p:cNvPr id="3" name="Content Placeholder 2"/>
          <p:cNvSpPr>
            <a:spLocks noGrp="1"/>
          </p:cNvSpPr>
          <p:nvPr>
            <p:ph sz="half" idx="1"/>
          </p:nvPr>
        </p:nvSpPr>
        <p:spPr/>
        <p:txBody>
          <a:bodyPr>
            <a:normAutofit/>
          </a:bodyPr>
          <a:lstStyle/>
          <a:p>
            <a:r>
              <a:rPr lang="de-DE" dirty="0"/>
              <a:t>Das Internet der Dinge besteht aus einer Vielzahl von Technologien:</a:t>
            </a:r>
          </a:p>
          <a:p>
            <a:pPr lvl="1"/>
            <a:r>
              <a:rPr lang="de-DE" dirty="0"/>
              <a:t>Elektronik, Sensoren und Aktoren, Microcontroller und Programmiersprachen</a:t>
            </a:r>
          </a:p>
          <a:p>
            <a:r>
              <a:rPr lang="de-DE" dirty="0"/>
              <a:t>Wir haben uns angeschaut:</a:t>
            </a:r>
          </a:p>
          <a:p>
            <a:pPr lvl="1"/>
            <a:r>
              <a:rPr lang="de-DE" dirty="0"/>
              <a:t>Microcontroller</a:t>
            </a:r>
          </a:p>
          <a:p>
            <a:pPr lvl="1"/>
            <a:r>
              <a:rPr lang="de-DE" dirty="0"/>
              <a:t>Aktoren (</a:t>
            </a:r>
            <a:r>
              <a:rPr lang="de-DE" dirty="0" err="1"/>
              <a:t>NeoPixel</a:t>
            </a:r>
            <a:r>
              <a:rPr lang="de-DE" dirty="0"/>
              <a:t>) und Sensoren (Temperatursensor)</a:t>
            </a:r>
          </a:p>
          <a:p>
            <a:pPr lvl="1"/>
            <a:r>
              <a:rPr lang="de-DE" dirty="0"/>
              <a:t>(Micro)Python</a:t>
            </a:r>
          </a:p>
          <a:p>
            <a:pPr lvl="1"/>
            <a:r>
              <a:rPr lang="de-DE" dirty="0"/>
              <a:t>MQTT</a:t>
            </a:r>
          </a:p>
          <a:p>
            <a:r>
              <a:rPr lang="de-DE" dirty="0"/>
              <a:t>Und was wir mit diesen, relativ einfachen Mitteln schon erreichen können</a:t>
            </a:r>
          </a:p>
        </p:txBody>
      </p:sp>
    </p:spTree>
    <p:extLst>
      <p:ext uri="{BB962C8B-B14F-4D97-AF65-F5344CB8AC3E}">
        <p14:creationId xmlns:p14="http://schemas.microsoft.com/office/powerpoint/2010/main" val="320933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isrupterslide_16x9 (1).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ltGray">
          <a:xfrm>
            <a:off x="0" y="2379"/>
            <a:ext cx="9139771" cy="5146355"/>
          </a:xfrm>
          <a:prstGeom prst="rect">
            <a:avLst/>
          </a:prstGeom>
        </p:spPr>
      </p:pic>
      <p:sp>
        <p:nvSpPr>
          <p:cNvPr id="4" name="TextBox 3"/>
          <p:cNvSpPr txBox="1"/>
          <p:nvPr/>
        </p:nvSpPr>
        <p:spPr bwMode="ltGray">
          <a:xfrm>
            <a:off x="393809" y="4874621"/>
            <a:ext cx="527125" cy="250796"/>
          </a:xfrm>
          <a:prstGeom prst="rect">
            <a:avLst/>
          </a:prstGeom>
          <a:noFill/>
        </p:spPr>
        <p:txBody>
          <a:bodyPr wrap="square" rtlCol="0" anchor="b" anchorCtr="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none" spc="0" normalizeH="0" baseline="0" noProof="0" smtClean="0">
                <a:ln>
                  <a:noFill/>
                </a:ln>
                <a:solidFill>
                  <a:schemeClr val="tx2">
                    <a:lumMod val="60000"/>
                    <a:lumOff val="40000"/>
                  </a:schemeClr>
                </a:solidFill>
                <a:effectLst/>
                <a:uLnTx/>
                <a:uFillTx/>
                <a:latin typeface="Calibri"/>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17</a:t>
            </a:fld>
            <a:endParaRPr kumimoji="0" lang="en-US" sz="700" b="0" i="0" u="none" strike="noStrike" kern="1200" cap="none" spc="0" normalizeH="0" baseline="0" noProof="0" dirty="0">
              <a:ln>
                <a:noFill/>
              </a:ln>
              <a:solidFill>
                <a:schemeClr val="tx2">
                  <a:lumMod val="60000"/>
                  <a:lumOff val="40000"/>
                </a:schemeClr>
              </a:solidFill>
              <a:effectLst/>
              <a:uLnTx/>
              <a:uFillTx/>
              <a:latin typeface="Calibri"/>
              <a:ea typeface="Arial Unicode MS" pitchFamily="34" charset="-128"/>
              <a:cs typeface="Arial Unicode MS" pitchFamily="34" charset="-128"/>
            </a:endParaRPr>
          </a:p>
        </p:txBody>
      </p:sp>
      <p:pic>
        <p:nvPicPr>
          <p:cNvPr id="6" name="Picture 5" descr="ca_r_1cr.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88620" y="4724506"/>
            <a:ext cx="437838" cy="363126"/>
          </a:xfrm>
          <a:prstGeom prst="rect">
            <a:avLst/>
          </a:prstGeom>
        </p:spPr>
      </p:pic>
      <p:sp>
        <p:nvSpPr>
          <p:cNvPr id="8" name="TextBox 7"/>
          <p:cNvSpPr txBox="1"/>
          <p:nvPr/>
        </p:nvSpPr>
        <p:spPr bwMode="black">
          <a:xfrm>
            <a:off x="1251787" y="4920673"/>
            <a:ext cx="6649154" cy="222828"/>
          </a:xfrm>
          <a:prstGeom prst="rect">
            <a:avLst/>
          </a:prstGeom>
          <a:noFill/>
        </p:spPr>
        <p:txBody>
          <a:bodyPr wrap="square" rtlCol="0" anchor="t" anchorCtr="0">
            <a:noAutofit/>
          </a:bodyPr>
          <a:lstStyle/>
          <a:p>
            <a:pPr lvl="0" algn="ctr" fontAlgn="base">
              <a:spcBef>
                <a:spcPct val="0"/>
              </a:spcBef>
              <a:spcAft>
                <a:spcPct val="0"/>
              </a:spcAft>
              <a:defRPr/>
            </a:pPr>
            <a:r>
              <a:rPr lang="en-US" sz="700" cap="all" dirty="0">
                <a:solidFill>
                  <a:srgbClr val="D0D8D8"/>
                </a:solidFill>
                <a:ea typeface="Arial Unicode MS" pitchFamily="34" charset="-128"/>
                <a:cs typeface="Arial Unicode MS" pitchFamily="34" charset="-128"/>
              </a:rPr>
              <a:t>© 2016 CA. All rights reserved.</a:t>
            </a:r>
          </a:p>
        </p:txBody>
      </p:sp>
      <p:sp>
        <p:nvSpPr>
          <p:cNvPr id="7" name="Subtitle 2"/>
          <p:cNvSpPr txBox="1">
            <a:spLocks/>
          </p:cNvSpPr>
          <p:nvPr/>
        </p:nvSpPr>
        <p:spPr>
          <a:xfrm>
            <a:off x="2353464" y="4216057"/>
            <a:ext cx="6456116" cy="796973"/>
          </a:xfrm>
          <a:prstGeom prst="rect">
            <a:avLst/>
          </a:prstGeom>
        </p:spPr>
        <p:txBody>
          <a:bodyPr/>
          <a:lstStyle>
            <a:lvl1pPr marL="342900" indent="-342900" algn="l" defTabSz="457200" rtl="0" eaLnBrk="1" latinLnBrk="0" hangingPunct="1">
              <a:lnSpc>
                <a:spcPts val="2880"/>
              </a:lnSpc>
              <a:spcBef>
                <a:spcPts val="1200"/>
              </a:spcBef>
              <a:spcAft>
                <a:spcPts val="200"/>
              </a:spcAft>
              <a:buClr>
                <a:schemeClr val="tx1"/>
              </a:buClr>
              <a:buFont typeface="Wingdings" charset="2"/>
              <a:buChar char="§"/>
              <a:defRPr sz="2400" b="0" kern="1200">
                <a:solidFill>
                  <a:schemeClr val="bg1"/>
                </a:solidFill>
                <a:latin typeface="CA Sans" panose="02000506040000020004" pitchFamily="50" charset="0"/>
                <a:ea typeface="+mn-ea"/>
                <a:cs typeface="+mn-cs"/>
              </a:defRPr>
            </a:lvl1pPr>
            <a:lvl2pPr marL="679450" indent="-285750" algn="l" defTabSz="457200" rtl="0" eaLnBrk="1" latinLnBrk="0" hangingPunct="1">
              <a:lnSpc>
                <a:spcPts val="2200"/>
              </a:lnSpc>
              <a:spcBef>
                <a:spcPts val="0"/>
              </a:spcBef>
              <a:spcAft>
                <a:spcPts val="600"/>
              </a:spcAft>
              <a:buClr>
                <a:schemeClr val="tx1"/>
              </a:buClr>
              <a:buFont typeface="Arial"/>
              <a:buChar char="–"/>
              <a:defRPr sz="2000" b="0" kern="1200" baseline="0">
                <a:solidFill>
                  <a:schemeClr val="bg1"/>
                </a:solidFill>
                <a:latin typeface="CA Sans" panose="02000506040000020004" pitchFamily="50" charset="0"/>
                <a:ea typeface="+mn-ea"/>
                <a:cs typeface="+mn-cs"/>
              </a:defRPr>
            </a:lvl2pPr>
            <a:lvl3pPr marL="977900" indent="-228600" algn="l" defTabSz="457200" rtl="0" eaLnBrk="1" latinLnBrk="0" hangingPunct="1">
              <a:lnSpc>
                <a:spcPts val="2200"/>
              </a:lnSpc>
              <a:spcBef>
                <a:spcPts val="0"/>
              </a:spcBef>
              <a:spcAft>
                <a:spcPts val="600"/>
              </a:spcAft>
              <a:buClr>
                <a:schemeClr val="tx1"/>
              </a:buClr>
              <a:buFont typeface="Wingdings" charset="2"/>
              <a:buChar char="§"/>
              <a:defRPr sz="1800" b="0" kern="1200" baseline="0">
                <a:solidFill>
                  <a:schemeClr val="bg1"/>
                </a:solidFill>
                <a:latin typeface="CA Sans" panose="02000506040000020004" pitchFamily="50" charset="0"/>
                <a:ea typeface="+mn-ea"/>
                <a:cs typeface="+mn-cs"/>
              </a:defRPr>
            </a:lvl3pPr>
            <a:lvl4pPr marL="1320800" marR="0" indent="-228600" algn="l" defTabSz="457200" rtl="0" eaLnBrk="1" fontAlgn="auto" latinLnBrk="0" hangingPunct="1">
              <a:lnSpc>
                <a:spcPts val="2200"/>
              </a:lnSpc>
              <a:spcBef>
                <a:spcPts val="0"/>
              </a:spcBef>
              <a:spcAft>
                <a:spcPts val="600"/>
              </a:spcAft>
              <a:buClr>
                <a:schemeClr val="tx1"/>
              </a:buClr>
              <a:buSzTx/>
              <a:buFont typeface="Arial"/>
              <a:buChar char="–"/>
              <a:tabLst/>
              <a:defRPr sz="1600" b="0" kern="1200">
                <a:solidFill>
                  <a:schemeClr val="bg1"/>
                </a:solidFill>
                <a:latin typeface="CA Sans" panose="02000506040000020004" pitchFamily="50" charset="0"/>
                <a:ea typeface="+mn-ea"/>
                <a:cs typeface="+mn-cs"/>
              </a:defRPr>
            </a:lvl4pPr>
            <a:lvl5pPr marL="1600200" indent="-228600" algn="l" defTabSz="457200" rtl="0" eaLnBrk="1" latinLnBrk="0" hangingPunct="1">
              <a:lnSpc>
                <a:spcPts val="2200"/>
              </a:lnSpc>
              <a:spcBef>
                <a:spcPts val="0"/>
              </a:spcBef>
              <a:spcAft>
                <a:spcPts val="600"/>
              </a:spcAft>
              <a:buClr>
                <a:schemeClr val="tx1"/>
              </a:buClr>
              <a:buFont typeface="Wingdings" charset="2"/>
              <a:buChar char="§"/>
              <a:tabLst/>
              <a:defRPr sz="1400" b="0" kern="1200" baseline="0">
                <a:solidFill>
                  <a:schemeClr val="bg1"/>
                </a:solidFill>
                <a:latin typeface="CA Sans" panose="02000506040000020004"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de-DE" sz="3600" b="1" dirty="0"/>
              <a:t>CA Technologies</a:t>
            </a:r>
          </a:p>
        </p:txBody>
      </p:sp>
    </p:spTree>
    <p:extLst>
      <p:ext uri="{BB962C8B-B14F-4D97-AF65-F5344CB8AC3E}">
        <p14:creationId xmlns:p14="http://schemas.microsoft.com/office/powerpoint/2010/main" val="497762101"/>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Missio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bwMode="gray">
          <a:xfrm>
            <a:off x="393809" y="4874621"/>
            <a:ext cx="527125" cy="250796"/>
          </a:xfrm>
          <a:prstGeom prst="rect">
            <a:avLst/>
          </a:prstGeom>
          <a:noFill/>
        </p:spPr>
        <p:txBody>
          <a:bodyPr wrap="square" rtlCol="0" anchor="b" anchorCtr="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none" spc="0" normalizeH="0" baseline="0" noProof="0" smtClean="0">
                <a:ln>
                  <a:noFill/>
                </a:ln>
                <a:solidFill>
                  <a:schemeClr val="tx2">
                    <a:lumMod val="60000"/>
                    <a:lumOff val="40000"/>
                  </a:schemeClr>
                </a:solidFill>
                <a:effectLst/>
                <a:uLnTx/>
                <a:uFillTx/>
                <a:latin typeface="Calibri"/>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2</a:t>
            </a:fld>
            <a:endParaRPr kumimoji="0" lang="en-US" sz="700" b="0" i="0" u="none" strike="noStrike" kern="1200" cap="none" spc="0" normalizeH="0" baseline="0" noProof="0" dirty="0">
              <a:ln>
                <a:noFill/>
              </a:ln>
              <a:solidFill>
                <a:schemeClr val="tx2">
                  <a:lumMod val="60000"/>
                  <a:lumOff val="40000"/>
                </a:schemeClr>
              </a:solidFill>
              <a:effectLst/>
              <a:uLnTx/>
              <a:uFillTx/>
              <a:latin typeface="Calibri"/>
              <a:ea typeface="Arial Unicode MS" pitchFamily="34" charset="-128"/>
              <a:cs typeface="Arial Unicode MS" pitchFamily="34" charset="-128"/>
            </a:endParaRPr>
          </a:p>
        </p:txBody>
      </p:sp>
      <p:pic>
        <p:nvPicPr>
          <p:cNvPr id="8" name="Picture 7" descr="ca_r_1cr.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hidden">
          <a:xfrm>
            <a:off x="8288620" y="4725134"/>
            <a:ext cx="437838" cy="363126"/>
          </a:xfrm>
          <a:prstGeom prst="rect">
            <a:avLst/>
          </a:prstGeom>
        </p:spPr>
      </p:pic>
    </p:spTree>
    <p:extLst>
      <p:ext uri="{BB962C8B-B14F-4D97-AF65-F5344CB8AC3E}">
        <p14:creationId xmlns:p14="http://schemas.microsoft.com/office/powerpoint/2010/main" val="1113771007"/>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384833" y="157735"/>
            <a:ext cx="8229600" cy="424732"/>
          </a:xfrm>
        </p:spPr>
        <p:txBody>
          <a:bodyPr/>
          <a:lstStyle/>
          <a:p>
            <a:r>
              <a:rPr lang="de-DE" i="1" dirty="0"/>
              <a:t>Internet of Things </a:t>
            </a:r>
            <a:r>
              <a:rPr lang="de-DE" dirty="0"/>
              <a:t>zum Anfassen</a:t>
            </a:r>
          </a:p>
        </p:txBody>
      </p:sp>
      <p:sp>
        <p:nvSpPr>
          <p:cNvPr id="9" name="Content Placeholder 8"/>
          <p:cNvSpPr>
            <a:spLocks noGrp="1"/>
          </p:cNvSpPr>
          <p:nvPr>
            <p:ph sz="half" idx="10"/>
          </p:nvPr>
        </p:nvSpPr>
        <p:spPr>
          <a:xfrm>
            <a:off x="441027" y="991451"/>
            <a:ext cx="4114800" cy="457463"/>
          </a:xfrm>
        </p:spPr>
        <p:txBody>
          <a:bodyPr/>
          <a:lstStyle/>
          <a:p>
            <a:r>
              <a:rPr lang="de-DE" dirty="0"/>
              <a:t>Microcontroller: ESP8266</a:t>
            </a:r>
          </a:p>
        </p:txBody>
      </p:sp>
      <p:sp>
        <p:nvSpPr>
          <p:cNvPr id="10" name="Content Placeholder 9"/>
          <p:cNvSpPr>
            <a:spLocks noGrp="1"/>
          </p:cNvSpPr>
          <p:nvPr>
            <p:ph sz="half" idx="11"/>
          </p:nvPr>
        </p:nvSpPr>
        <p:spPr>
          <a:xfrm>
            <a:off x="441027" y="1706116"/>
            <a:ext cx="4114800" cy="457463"/>
          </a:xfrm>
        </p:spPr>
        <p:txBody>
          <a:bodyPr/>
          <a:lstStyle/>
          <a:p>
            <a:r>
              <a:rPr lang="de-DE" dirty="0"/>
              <a:t>(micro)python</a:t>
            </a:r>
          </a:p>
        </p:txBody>
      </p:sp>
      <p:sp>
        <p:nvSpPr>
          <p:cNvPr id="12" name="Content Placeholder 11"/>
          <p:cNvSpPr>
            <a:spLocks noGrp="1"/>
          </p:cNvSpPr>
          <p:nvPr>
            <p:ph sz="half" idx="13"/>
          </p:nvPr>
        </p:nvSpPr>
        <p:spPr>
          <a:xfrm>
            <a:off x="441027" y="2420781"/>
            <a:ext cx="4114800" cy="457463"/>
          </a:xfrm>
        </p:spPr>
        <p:txBody>
          <a:bodyPr/>
          <a:lstStyle/>
          <a:p>
            <a:r>
              <a:rPr lang="de-DE" dirty="0"/>
              <a:t>Temperatursensor DS18B20</a:t>
            </a:r>
          </a:p>
        </p:txBody>
      </p:sp>
      <p:sp>
        <p:nvSpPr>
          <p:cNvPr id="13" name="Content Placeholder 12"/>
          <p:cNvSpPr>
            <a:spLocks noGrp="1"/>
          </p:cNvSpPr>
          <p:nvPr>
            <p:ph sz="half" idx="14"/>
          </p:nvPr>
        </p:nvSpPr>
        <p:spPr>
          <a:xfrm>
            <a:off x="441027" y="3850111"/>
            <a:ext cx="4114800" cy="457463"/>
          </a:xfrm>
        </p:spPr>
        <p:txBody>
          <a:bodyPr/>
          <a:lstStyle/>
          <a:p>
            <a:r>
              <a:rPr lang="de-DE" dirty="0"/>
              <a:t>MQTT</a:t>
            </a:r>
          </a:p>
        </p:txBody>
      </p:sp>
      <p:pic>
        <p:nvPicPr>
          <p:cNvPr id="1026" name="Picture 2" descr="Bildergebnis für esp82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529" y="498718"/>
            <a:ext cx="1923904" cy="1442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ür MQ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900" y="3527262"/>
            <a:ext cx="1103159" cy="11031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138481" y="3014697"/>
            <a:ext cx="1362625" cy="698959"/>
          </a:xfrm>
          <a:prstGeom prst="rect">
            <a:avLst/>
          </a:prstGeom>
        </p:spPr>
      </p:pic>
      <p:pic>
        <p:nvPicPr>
          <p:cNvPr id="1030" name="Picture 6" descr="Bildergebnis für micropyth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601" y="1409061"/>
            <a:ext cx="1051572" cy="1051572"/>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1"/>
          <p:cNvSpPr>
            <a:spLocks noGrp="1"/>
          </p:cNvSpPr>
          <p:nvPr>
            <p:ph sz="half" idx="13"/>
          </p:nvPr>
        </p:nvSpPr>
        <p:spPr>
          <a:xfrm>
            <a:off x="441027" y="3135446"/>
            <a:ext cx="4114800" cy="457463"/>
          </a:xfrm>
        </p:spPr>
        <p:txBody>
          <a:bodyPr/>
          <a:lstStyle/>
          <a:p>
            <a:r>
              <a:rPr lang="de-DE" dirty="0"/>
              <a:t>Neopixel – die intelligente LED</a:t>
            </a:r>
          </a:p>
        </p:txBody>
      </p:sp>
      <p:pic>
        <p:nvPicPr>
          <p:cNvPr id="1032" name="Picture 8" descr="Bildergebnis für DS18B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6673" y="2253704"/>
            <a:ext cx="791615" cy="791615"/>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2"/>
          <p:cNvSpPr>
            <a:spLocks noGrp="1"/>
          </p:cNvSpPr>
          <p:nvPr>
            <p:ph sz="half" idx="14"/>
          </p:nvPr>
        </p:nvSpPr>
        <p:spPr>
          <a:xfrm>
            <a:off x="441027" y="4561607"/>
            <a:ext cx="4114800" cy="457463"/>
          </a:xfrm>
        </p:spPr>
        <p:txBody>
          <a:bodyPr/>
          <a:lstStyle/>
          <a:p>
            <a:r>
              <a:rPr lang="de-DE" dirty="0"/>
              <a:t>NodeRed</a:t>
            </a:r>
          </a:p>
        </p:txBody>
      </p:sp>
      <p:pic>
        <p:nvPicPr>
          <p:cNvPr id="3" name="Picture 2" descr="Bildergebnis für noder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6194" y="4458168"/>
            <a:ext cx="664339" cy="66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333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bg/>
                                          </p:spTgt>
                                        </p:tgtEl>
                                        <p:attrNameLst>
                                          <p:attrName>style.visibility</p:attrName>
                                        </p:attrNameLst>
                                      </p:cBhvr>
                                      <p:to>
                                        <p:strVal val="visible"/>
                                      </p:to>
                                    </p:set>
                                    <p:animEffect transition="in" filter="fade">
                                      <p:cBhvr>
                                        <p:cTn id="18" dur="500"/>
                                        <p:tgtEl>
                                          <p:spTgt spid="10">
                                            <p:bg/>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bg/>
                                          </p:spTgt>
                                        </p:tgtEl>
                                        <p:attrNameLst>
                                          <p:attrName>style.visibility</p:attrName>
                                        </p:attrNameLst>
                                      </p:cBhvr>
                                      <p:to>
                                        <p:strVal val="visible"/>
                                      </p:to>
                                    </p:set>
                                    <p:animEffect transition="in" filter="fade">
                                      <p:cBhvr>
                                        <p:cTn id="29" dur="500"/>
                                        <p:tgtEl>
                                          <p:spTgt spid="12">
                                            <p:bg/>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bg/>
                                          </p:spTgt>
                                        </p:tgtEl>
                                        <p:attrNameLst>
                                          <p:attrName>style.visibility</p:attrName>
                                        </p:attrNameLst>
                                      </p:cBhvr>
                                      <p:to>
                                        <p:strVal val="visible"/>
                                      </p:to>
                                    </p:set>
                                    <p:animEffect transition="in" filter="fade">
                                      <p:cBhvr>
                                        <p:cTn id="40" dur="500"/>
                                        <p:tgtEl>
                                          <p:spTgt spid="15">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bg/>
                                          </p:spTgt>
                                        </p:tgtEl>
                                        <p:attrNameLst>
                                          <p:attrName>style.visibility</p:attrName>
                                        </p:attrNameLst>
                                      </p:cBhvr>
                                      <p:to>
                                        <p:strVal val="visible"/>
                                      </p:to>
                                    </p:set>
                                    <p:animEffect transition="in" filter="fade">
                                      <p:cBhvr>
                                        <p:cTn id="51" dur="500"/>
                                        <p:tgtEl>
                                          <p:spTgt spid="13">
                                            <p:bg/>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028"/>
                                        </p:tgtEl>
                                        <p:attrNameLst>
                                          <p:attrName>style.visibility</p:attrName>
                                        </p:attrNameLst>
                                      </p:cBhvr>
                                      <p:to>
                                        <p:strVal val="visible"/>
                                      </p:to>
                                    </p:set>
                                    <p:animEffect transition="in" filter="fade">
                                      <p:cBhvr>
                                        <p:cTn id="54" dur="500"/>
                                        <p:tgtEl>
                                          <p:spTgt spid="10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bg/>
                                          </p:spTgt>
                                        </p:tgtEl>
                                        <p:attrNameLst>
                                          <p:attrName>style.visibility</p:attrName>
                                        </p:attrNameLst>
                                      </p:cBhvr>
                                      <p:to>
                                        <p:strVal val="visible"/>
                                      </p:to>
                                    </p:set>
                                    <p:animEffect transition="in" filter="fade">
                                      <p:cBhvr>
                                        <p:cTn id="62" dur="500"/>
                                        <p:tgtEl>
                                          <p:spTgt spid="14">
                                            <p:bg/>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xEl>
                                              <p:pRg st="0" end="0"/>
                                            </p:txEl>
                                          </p:spTgt>
                                        </p:tgtEl>
                                        <p:attrNameLst>
                                          <p:attrName>style.visibility</p:attrName>
                                        </p:attrNameLst>
                                      </p:cBhvr>
                                      <p:to>
                                        <p:strVal val="visible"/>
                                      </p:to>
                                    </p:set>
                                    <p:animEffect transition="in" filter="fade">
                                      <p:cBhvr>
                                        <p:cTn id="6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uiExpand="1" build="p" animBg="1"/>
      <p:bldP spid="12" grpId="0" uiExpand="1" build="p" animBg="1"/>
      <p:bldP spid="13" grpId="0" uiExpand="1" build="p" animBg="1"/>
      <p:bldP spid="15" grpId="0" uiExpand="1" build="p" animBg="1"/>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Microcontroller ESP8266 - </a:t>
            </a:r>
            <a:r>
              <a:rPr lang="DE-DE" i="1" dirty="0"/>
              <a:t>Ein</a:t>
            </a:r>
            <a:r>
              <a:rPr lang="DE-DE" dirty="0"/>
              <a:t> IoT Beispiel</a:t>
            </a:r>
          </a:p>
        </p:txBody>
      </p:sp>
      <p:sp>
        <p:nvSpPr>
          <p:cNvPr id="3" name="Content Placeholder 2"/>
          <p:cNvSpPr>
            <a:spLocks noGrp="1"/>
          </p:cNvSpPr>
          <p:nvPr>
            <p:ph sz="half" idx="1"/>
          </p:nvPr>
        </p:nvSpPr>
        <p:spPr>
          <a:xfrm>
            <a:off x="459509" y="1046253"/>
            <a:ext cx="4400815" cy="3385337"/>
          </a:xfrm>
        </p:spPr>
        <p:txBody>
          <a:bodyPr vert="horz" lIns="91440" tIns="45720" rIns="91440" bIns="45720" rtlCol="0" anchor="t">
            <a:noAutofit/>
          </a:bodyPr>
          <a:lstStyle/>
          <a:p>
            <a:pPr marL="0" indent="0">
              <a:buNone/>
            </a:pPr>
            <a:r>
              <a:rPr lang="de-DE" dirty="0"/>
              <a:t>Low power 32bit Microcontroller der chinesischen Firma Espressif</a:t>
            </a:r>
          </a:p>
          <a:p>
            <a:pPr lvl="1"/>
            <a:r>
              <a:rPr lang="de-DE" dirty="0"/>
              <a:t>Sehr klein!</a:t>
            </a:r>
          </a:p>
          <a:p>
            <a:pPr lvl="1"/>
            <a:r>
              <a:rPr lang="de-DE" dirty="0"/>
              <a:t>WLAN integriert, bis zu 12 I/O Ports</a:t>
            </a:r>
          </a:p>
          <a:p>
            <a:pPr lvl="1"/>
            <a:r>
              <a:rPr lang="de-DE" dirty="0"/>
              <a:t>Riesige Community</a:t>
            </a:r>
          </a:p>
          <a:p>
            <a:pPr lvl="1"/>
            <a:r>
              <a:rPr lang="de-DE" dirty="0"/>
              <a:t>Unterstützt von der Arduino IDE</a:t>
            </a:r>
          </a:p>
          <a:p>
            <a:pPr lvl="1"/>
            <a:r>
              <a:rPr lang="de-DE" dirty="0"/>
              <a:t>Unterstützt LUA, </a:t>
            </a:r>
            <a:r>
              <a:rPr lang="de-DE" b="1" dirty="0"/>
              <a:t>MicroPython</a:t>
            </a:r>
            <a:r>
              <a:rPr lang="de-DE" dirty="0"/>
              <a:t>, Arduino/C++, …</a:t>
            </a:r>
          </a:p>
          <a:p>
            <a:pPr lvl="1"/>
            <a:r>
              <a:rPr lang="de-DE" b="1" dirty="0">
                <a:solidFill>
                  <a:srgbClr val="FF0000"/>
                </a:solidFill>
              </a:rPr>
              <a:t>Für &lt;2€!</a:t>
            </a:r>
          </a:p>
        </p:txBody>
      </p:sp>
      <p:sp>
        <p:nvSpPr>
          <p:cNvPr id="4" name="Content Placeholder 3"/>
          <p:cNvSpPr>
            <a:spLocks noGrp="1"/>
          </p:cNvSpPr>
          <p:nvPr>
            <p:ph sz="quarter" idx="10"/>
          </p:nvPr>
        </p:nvSpPr>
        <p:spPr>
          <a:xfrm>
            <a:off x="459615" y="4443505"/>
            <a:ext cx="8224770" cy="353943"/>
          </a:xfrm>
        </p:spPr>
        <p:txBody>
          <a:bodyPr/>
          <a:lstStyle/>
          <a:p>
            <a:r>
              <a:rPr lang="de-DE" dirty="0"/>
              <a:t>https://de.wikipedia.org/wiki/ESP8266</a:t>
            </a:r>
          </a:p>
          <a:p>
            <a:r>
              <a:rPr lang="de-DE" dirty="0"/>
              <a:t>https://espressif.com/</a:t>
            </a:r>
          </a:p>
        </p:txBody>
      </p:sp>
      <p:pic>
        <p:nvPicPr>
          <p:cNvPr id="6" name="Picture 5">
            <a:extLst>
              <a:ext uri="{FF2B5EF4-FFF2-40B4-BE49-F238E27FC236}">
                <a16:creationId xmlns:a16="http://schemas.microsoft.com/office/drawing/2014/main" id="{31BEE839-E83A-4930-9E1F-35AEFB90363E}"/>
              </a:ext>
            </a:extLst>
          </p:cNvPr>
          <p:cNvPicPr>
            <a:picLocks noChangeAspect="1"/>
          </p:cNvPicPr>
          <p:nvPr/>
        </p:nvPicPr>
        <p:blipFill>
          <a:blip r:embed="rId3"/>
          <a:stretch>
            <a:fillRect/>
          </a:stretch>
        </p:blipFill>
        <p:spPr>
          <a:xfrm>
            <a:off x="4995962" y="1358540"/>
            <a:ext cx="3912336" cy="2614680"/>
          </a:xfrm>
          <a:prstGeom prst="rect">
            <a:avLst/>
          </a:prstGeom>
        </p:spPr>
      </p:pic>
    </p:spTree>
    <p:extLst>
      <p:ext uri="{BB962C8B-B14F-4D97-AF65-F5344CB8AC3E}">
        <p14:creationId xmlns:p14="http://schemas.microsoft.com/office/powerpoint/2010/main" val="329326235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Python (und MicroPython)</a:t>
            </a:r>
          </a:p>
        </p:txBody>
      </p:sp>
      <p:sp>
        <p:nvSpPr>
          <p:cNvPr id="3" name="Content Placeholder 2"/>
          <p:cNvSpPr>
            <a:spLocks noGrp="1"/>
          </p:cNvSpPr>
          <p:nvPr>
            <p:ph sz="half" idx="1"/>
          </p:nvPr>
        </p:nvSpPr>
        <p:spPr>
          <a:xfrm>
            <a:off x="337751" y="1046253"/>
            <a:ext cx="8468498" cy="3385337"/>
          </a:xfrm>
        </p:spPr>
        <p:txBody>
          <a:bodyPr>
            <a:noAutofit/>
          </a:bodyPr>
          <a:lstStyle/>
          <a:p>
            <a:r>
              <a:rPr lang="de-DE" sz="2000" dirty="0"/>
              <a:t>Interpretierte höhere Programmiersprache</a:t>
            </a:r>
          </a:p>
          <a:p>
            <a:pPr lvl="1"/>
            <a:r>
              <a:rPr lang="de-DE" dirty="0"/>
              <a:t>Interpreter: (im Gegensatz zu Assemblern oder Compilern) liest einen Quellcode ein, analysiert ihn und führt ihn direkt aus</a:t>
            </a:r>
          </a:p>
          <a:p>
            <a:r>
              <a:rPr lang="de-DE" sz="2000" dirty="0"/>
              <a:t>Möchte einen gut lesbaren, knappen Programmierstil fördern</a:t>
            </a:r>
          </a:p>
          <a:p>
            <a:pPr lvl="1"/>
            <a:r>
              <a:rPr lang="de-DE" dirty="0"/>
              <a:t>z.B. wird der Code durch Einrückungen strukturiert</a:t>
            </a:r>
          </a:p>
          <a:p>
            <a:r>
              <a:rPr lang="de-DE" sz="2000" dirty="0"/>
              <a:t>Offenes, gemeinschaftliches Entwicklungsmodell (Python Software Foundation)</a:t>
            </a:r>
          </a:p>
          <a:p>
            <a:r>
              <a:rPr lang="de-DE" sz="2000" dirty="0"/>
              <a:t>Gilt als einfach zu erlernen</a:t>
            </a:r>
          </a:p>
          <a:p>
            <a:r>
              <a:rPr lang="de-DE" sz="2000" b="1" dirty="0"/>
              <a:t>MicroPython</a:t>
            </a:r>
            <a:r>
              <a:rPr lang="de-DE" sz="2000" dirty="0"/>
              <a:t> (Damien George)</a:t>
            </a:r>
          </a:p>
          <a:p>
            <a:pPr lvl="1"/>
            <a:r>
              <a:rPr lang="de-DE" dirty="0"/>
              <a:t>Portierung von Python auf Microcontroller, Kickstarter Kampagne von 2013</a:t>
            </a:r>
          </a:p>
          <a:p>
            <a:endParaRPr lang="de-DE" sz="2000" dirty="0"/>
          </a:p>
        </p:txBody>
      </p:sp>
      <p:sp>
        <p:nvSpPr>
          <p:cNvPr id="4" name="Content Placeholder 3"/>
          <p:cNvSpPr>
            <a:spLocks noGrp="1"/>
          </p:cNvSpPr>
          <p:nvPr>
            <p:ph sz="quarter" idx="10"/>
          </p:nvPr>
        </p:nvSpPr>
        <p:spPr/>
        <p:txBody>
          <a:bodyPr/>
          <a:lstStyle/>
          <a:p>
            <a:r>
              <a:rPr lang="de-DE" dirty="0"/>
              <a:t>https://de.wikipedia.org/wiki/Python_(Programmiersprache)</a:t>
            </a:r>
          </a:p>
        </p:txBody>
      </p:sp>
      <p:pic>
        <p:nvPicPr>
          <p:cNvPr id="1026" name="Picture 2" descr="Python Software Foun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846" y="265202"/>
            <a:ext cx="3181350" cy="78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Bildergebnis für DS1820 schaltu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013" y="2422767"/>
            <a:ext cx="2777286" cy="2153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a:t>Temperatursensor DS18B20</a:t>
            </a:r>
          </a:p>
        </p:txBody>
      </p:sp>
      <p:sp>
        <p:nvSpPr>
          <p:cNvPr id="3" name="Content Placeholder 2"/>
          <p:cNvSpPr>
            <a:spLocks noGrp="1"/>
          </p:cNvSpPr>
          <p:nvPr>
            <p:ph sz="half" idx="1"/>
          </p:nvPr>
        </p:nvSpPr>
        <p:spPr>
          <a:xfrm>
            <a:off x="459509" y="756571"/>
            <a:ext cx="8224982" cy="3385337"/>
          </a:xfrm>
        </p:spPr>
        <p:txBody>
          <a:bodyPr>
            <a:noAutofit/>
          </a:bodyPr>
          <a:lstStyle/>
          <a:p>
            <a:r>
              <a:rPr lang="de-DE" sz="2000" dirty="0"/>
              <a:t>Digitaler Temperatursensor (</a:t>
            </a:r>
            <a:r>
              <a:rPr lang="de-DE" sz="1600" dirty="0"/>
              <a:t>±0.5%, -10°C … +85°C)</a:t>
            </a:r>
          </a:p>
          <a:p>
            <a:r>
              <a:rPr lang="de-DE" sz="2000" dirty="0"/>
              <a:t>1-Wire Bus</a:t>
            </a:r>
          </a:p>
          <a:p>
            <a:pPr lvl="1"/>
            <a:r>
              <a:rPr lang="de-DE" dirty="0"/>
              <a:t>Eine Leitung, bis zu 100 Sensoren</a:t>
            </a:r>
          </a:p>
          <a:p>
            <a:pPr lvl="1"/>
            <a:r>
              <a:rPr lang="de-DE" dirty="0"/>
              <a:t>Keine Programmierung notwendig</a:t>
            </a:r>
          </a:p>
          <a:p>
            <a:pPr lvl="1"/>
            <a:r>
              <a:rPr lang="de-DE" dirty="0"/>
              <a:t>bis ca. 100m Kabellänge, 3,3V</a:t>
            </a:r>
          </a:p>
          <a:p>
            <a:pPr lvl="1"/>
            <a:endParaRPr lang="de-DE" dirty="0"/>
          </a:p>
          <a:p>
            <a:endParaRPr lang="de-DE" sz="2000" dirty="0"/>
          </a:p>
          <a:p>
            <a:endParaRPr lang="de-DE" sz="2000" dirty="0"/>
          </a:p>
        </p:txBody>
      </p:sp>
      <p:sp>
        <p:nvSpPr>
          <p:cNvPr id="4" name="Content Placeholder 3"/>
          <p:cNvSpPr>
            <a:spLocks noGrp="1"/>
          </p:cNvSpPr>
          <p:nvPr>
            <p:ph sz="quarter" idx="10"/>
          </p:nvPr>
        </p:nvSpPr>
        <p:spPr>
          <a:xfrm>
            <a:off x="459615" y="4443505"/>
            <a:ext cx="8224770" cy="353943"/>
          </a:xfrm>
        </p:spPr>
        <p:txBody>
          <a:bodyPr/>
          <a:lstStyle/>
          <a:p>
            <a:r>
              <a:rPr lang="de-DE" dirty="0"/>
              <a:t>http://datasheets.maximintegrated.com/en/ds/DS18B20.pdf</a:t>
            </a:r>
          </a:p>
          <a:p>
            <a:r>
              <a:rPr lang="de-DE" dirty="0"/>
              <a:t>https://de.wikipedia.org/wiki/1-Wire</a:t>
            </a:r>
          </a:p>
        </p:txBody>
      </p:sp>
      <p:pic>
        <p:nvPicPr>
          <p:cNvPr id="5" name="Picture 4"/>
          <p:cNvPicPr>
            <a:picLocks noChangeAspect="1"/>
          </p:cNvPicPr>
          <p:nvPr/>
        </p:nvPicPr>
        <p:blipFill>
          <a:blip r:embed="rId4"/>
          <a:stretch>
            <a:fillRect/>
          </a:stretch>
        </p:blipFill>
        <p:spPr>
          <a:xfrm>
            <a:off x="6297424" y="277517"/>
            <a:ext cx="2594624" cy="2461404"/>
          </a:xfrm>
          <a:prstGeom prst="rect">
            <a:avLst/>
          </a:prstGeom>
        </p:spPr>
      </p:pic>
      <p:pic>
        <p:nvPicPr>
          <p:cNvPr id="1030" name="Picture 6" descr="Bildergebnis für 1-wire ds18b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58" y="2997633"/>
            <a:ext cx="3139606" cy="144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794916"/>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NeoPixel – Die intelligente LED</a:t>
            </a:r>
          </a:p>
        </p:txBody>
      </p:sp>
      <p:sp>
        <p:nvSpPr>
          <p:cNvPr id="4" name="Content Placeholder 3"/>
          <p:cNvSpPr>
            <a:spLocks noGrp="1"/>
          </p:cNvSpPr>
          <p:nvPr>
            <p:ph sz="quarter" idx="10"/>
          </p:nvPr>
        </p:nvSpPr>
        <p:spPr/>
        <p:txBody>
          <a:bodyPr vert="horz" lIns="91440" tIns="45720" rIns="91440" bIns="0" rtlCol="0" anchor="t">
            <a:spAutoFit/>
          </a:bodyPr>
          <a:lstStyle/>
          <a:p>
            <a:r>
              <a:rPr lang="DE-DE" dirty="0">
                <a:solidFill>
                  <a:schemeClr val="tx1"/>
                </a:solidFill>
              </a:rPr>
              <a:t>https://www.heise.de/developer/artikel/Von-Erleuchtungen-und-Lichterketten-3277261.html</a:t>
            </a:r>
          </a:p>
        </p:txBody>
      </p:sp>
      <p:sp>
        <p:nvSpPr>
          <p:cNvPr id="7" name="Content Placeholder 6"/>
          <p:cNvSpPr>
            <a:spLocks noGrp="1"/>
          </p:cNvSpPr>
          <p:nvPr>
            <p:ph sz="half" idx="1"/>
          </p:nvPr>
        </p:nvSpPr>
        <p:spPr>
          <a:xfrm>
            <a:off x="458788" y="1046163"/>
            <a:ext cx="5439504" cy="3386137"/>
          </a:xfrm>
        </p:spPr>
        <p:txBody>
          <a:bodyPr vert="horz" lIns="91440" tIns="45720" rIns="91440" bIns="45720" rtlCol="0" anchor="t">
            <a:noAutofit/>
          </a:bodyPr>
          <a:lstStyle/>
          <a:p>
            <a:r>
              <a:rPr lang="de-DE" sz="2000" dirty="0"/>
              <a:t>Je eine rote, grüne und blaue (RGB) LED sowie ein Logikbaustein auf 5x5mm (5050 SMD LED)</a:t>
            </a:r>
            <a:r>
              <a:rPr lang="de-DE" sz="2000" dirty="0">
                <a:solidFill>
                  <a:srgbClr val="000000"/>
                </a:solidFill>
              </a:rPr>
              <a:t> </a:t>
            </a:r>
            <a:endParaRPr lang="de-DE" sz="2000" dirty="0">
              <a:solidFill>
                <a:srgbClr val="20343A"/>
              </a:solidFill>
            </a:endParaRPr>
          </a:p>
          <a:p>
            <a:r>
              <a:rPr lang="de-DE" sz="2000" dirty="0">
                <a:latin typeface="CA Sans"/>
              </a:rPr>
              <a:t>Logikbaustein WS2812</a:t>
            </a:r>
          </a:p>
          <a:p>
            <a:pPr lvl="1"/>
            <a:r>
              <a:rPr lang="de-DE" dirty="0"/>
              <a:t>Taktgeber, Signalmodellierung/-verstärkung, </a:t>
            </a:r>
            <a:r>
              <a:rPr lang="de-DE" dirty="0" err="1"/>
              <a:t>Signalein</a:t>
            </a:r>
            <a:r>
              <a:rPr lang="de-DE" dirty="0"/>
              <a:t>- und -ausgang, 3-Kanalsteuerung (zum LEDs ansteuern)</a:t>
            </a:r>
          </a:p>
          <a:p>
            <a:r>
              <a:rPr lang="de-DE" sz="2000" dirty="0"/>
              <a:t>Viele Bauformen (Streifen, Ring, Matrix, Einzel, …)</a:t>
            </a:r>
          </a:p>
          <a:p>
            <a:r>
              <a:rPr lang="de-DE" sz="2000" dirty="0"/>
              <a:t>4 Anschlüsse</a:t>
            </a:r>
          </a:p>
          <a:p>
            <a:pPr lvl="1"/>
            <a:r>
              <a:rPr lang="de-DE" dirty="0"/>
              <a:t>Plus (V</a:t>
            </a:r>
            <a:r>
              <a:rPr lang="de-DE" baseline="-25000" dirty="0"/>
              <a:t>cc</a:t>
            </a:r>
            <a:r>
              <a:rPr lang="de-DE" dirty="0"/>
              <a:t>), Minus (GND), Data in &amp; Data out</a:t>
            </a:r>
          </a:p>
          <a:p>
            <a:pPr marL="0" indent="0">
              <a:buNone/>
            </a:pPr>
            <a:endParaRPr lang="de-DE" sz="2000" dirty="0"/>
          </a:p>
        </p:txBody>
      </p:sp>
      <p:pic>
        <p:nvPicPr>
          <p:cNvPr id="9" name="Picture 8"/>
          <p:cNvPicPr>
            <a:picLocks noChangeAspect="1"/>
          </p:cNvPicPr>
          <p:nvPr/>
        </p:nvPicPr>
        <p:blipFill>
          <a:blip r:embed="rId3"/>
          <a:stretch>
            <a:fillRect/>
          </a:stretch>
        </p:blipFill>
        <p:spPr>
          <a:xfrm>
            <a:off x="6268829" y="66495"/>
            <a:ext cx="2743200" cy="1803654"/>
          </a:xfrm>
          <a:prstGeom prst="rect">
            <a:avLst/>
          </a:prstGeom>
        </p:spPr>
      </p:pic>
      <p:pic>
        <p:nvPicPr>
          <p:cNvPr id="5" name="Picture 4"/>
          <p:cNvPicPr>
            <a:picLocks noChangeAspect="1"/>
          </p:cNvPicPr>
          <p:nvPr/>
        </p:nvPicPr>
        <p:blipFill>
          <a:blip r:embed="rId4"/>
          <a:stretch>
            <a:fillRect/>
          </a:stretch>
        </p:blipFill>
        <p:spPr>
          <a:xfrm>
            <a:off x="6085304" y="1909633"/>
            <a:ext cx="2987107" cy="3182111"/>
          </a:xfrm>
          <a:prstGeom prst="rect">
            <a:avLst/>
          </a:prstGeom>
        </p:spPr>
      </p:pic>
    </p:spTree>
    <p:extLst>
      <p:ext uri="{BB962C8B-B14F-4D97-AF65-F5344CB8AC3E}">
        <p14:creationId xmlns:p14="http://schemas.microsoft.com/office/powerpoint/2010/main" val="275874256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MQTT Protokoll – Das „WhatsApp“ für IoT Devices</a:t>
            </a:r>
          </a:p>
        </p:txBody>
      </p:sp>
      <p:sp>
        <p:nvSpPr>
          <p:cNvPr id="3" name="Content Placeholder 2"/>
          <p:cNvSpPr>
            <a:spLocks noGrp="1"/>
          </p:cNvSpPr>
          <p:nvPr>
            <p:ph sz="half" idx="1"/>
          </p:nvPr>
        </p:nvSpPr>
        <p:spPr/>
        <p:txBody>
          <a:bodyPr>
            <a:noAutofit/>
          </a:bodyPr>
          <a:lstStyle/>
          <a:p>
            <a:pPr>
              <a:lnSpc>
                <a:spcPts val="3000"/>
              </a:lnSpc>
            </a:pPr>
            <a:r>
              <a:rPr lang="de-DE" sz="2000" dirty="0"/>
              <a:t>1999 von IBM und </a:t>
            </a:r>
            <a:r>
              <a:rPr lang="de-DE" sz="2000" dirty="0" err="1"/>
              <a:t>Arcom</a:t>
            </a:r>
            <a:r>
              <a:rPr lang="de-DE" sz="2000" dirty="0"/>
              <a:t> entwickelt</a:t>
            </a:r>
          </a:p>
          <a:p>
            <a:pPr>
              <a:lnSpc>
                <a:spcPts val="3000"/>
              </a:lnSpc>
            </a:pPr>
            <a:r>
              <a:rPr lang="de-DE" sz="2000" dirty="0"/>
              <a:t>Auf TCP basierendes schlankes Kommunikations-Protokoll</a:t>
            </a:r>
          </a:p>
          <a:p>
            <a:pPr>
              <a:lnSpc>
                <a:spcPts val="3000"/>
              </a:lnSpc>
            </a:pPr>
            <a:r>
              <a:rPr lang="de-DE" sz="2000" dirty="0"/>
              <a:t>Es ist ein datenagnostisch Protokoll</a:t>
            </a:r>
          </a:p>
          <a:p>
            <a:pPr>
              <a:lnSpc>
                <a:spcPts val="3000"/>
              </a:lnSpc>
            </a:pPr>
            <a:r>
              <a:rPr lang="de-DE" sz="2000" dirty="0"/>
              <a:t>Broker -&gt; Wie der WhatsApp Server</a:t>
            </a:r>
          </a:p>
          <a:p>
            <a:pPr>
              <a:lnSpc>
                <a:spcPts val="3000"/>
              </a:lnSpc>
            </a:pPr>
            <a:r>
              <a:rPr lang="de-DE" sz="2000" dirty="0"/>
              <a:t>Topic -&gt; wie eine WhatsApp Gruppe</a:t>
            </a:r>
          </a:p>
          <a:p>
            <a:pPr>
              <a:lnSpc>
                <a:spcPts val="3000"/>
              </a:lnSpc>
            </a:pPr>
            <a:r>
              <a:rPr lang="de-DE" sz="2000" dirty="0"/>
              <a:t>Subscribe -&gt; das Beitreten in eine Gruppe</a:t>
            </a:r>
          </a:p>
          <a:p>
            <a:pPr>
              <a:lnSpc>
                <a:spcPts val="3000"/>
              </a:lnSpc>
            </a:pPr>
            <a:r>
              <a:rPr lang="de-DE" sz="2000" dirty="0"/>
              <a:t>Publish -&gt; in einer Gruppe eine Nachricht schreiben</a:t>
            </a:r>
          </a:p>
          <a:p>
            <a:endParaRPr lang="de-DE" dirty="0"/>
          </a:p>
        </p:txBody>
      </p:sp>
      <p:pic>
        <p:nvPicPr>
          <p:cNvPr id="1030" name="Picture 6" descr="Bildergebnis für mq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058" y="223062"/>
            <a:ext cx="2105023" cy="1182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ldergebnis für osi 7 lay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043" y="1939503"/>
            <a:ext cx="3305051" cy="195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16381"/>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628" y="644653"/>
            <a:ext cx="6456114" cy="1588127"/>
          </a:xfrm>
        </p:spPr>
        <p:txBody>
          <a:bodyPr/>
          <a:lstStyle/>
          <a:p>
            <a:r>
              <a:rPr lang="de-DE" dirty="0"/>
              <a:t>CA Deploy Your Talents</a:t>
            </a:r>
            <a:br>
              <a:rPr lang="de-DE" dirty="0"/>
            </a:br>
            <a:br>
              <a:rPr lang="de-DE" dirty="0"/>
            </a:br>
            <a:r>
              <a:rPr lang="de-DE" dirty="0"/>
              <a:t>IoT Workshop</a:t>
            </a:r>
          </a:p>
        </p:txBody>
      </p:sp>
      <p:sp>
        <p:nvSpPr>
          <p:cNvPr id="3" name="Subtitle 2"/>
          <p:cNvSpPr>
            <a:spLocks noGrp="1"/>
          </p:cNvSpPr>
          <p:nvPr>
            <p:ph type="subTitle" idx="1"/>
          </p:nvPr>
        </p:nvSpPr>
        <p:spPr>
          <a:xfrm>
            <a:off x="533627" y="3160853"/>
            <a:ext cx="6456116" cy="840230"/>
          </a:xfrm>
        </p:spPr>
        <p:txBody>
          <a:bodyPr vert="horz" lIns="91440" tIns="45720" rIns="91440" bIns="45720" rtlCol="0" anchor="t">
            <a:spAutoFit/>
          </a:bodyPr>
          <a:lstStyle/>
          <a:p>
            <a:r>
              <a:rPr lang="DE-DE" dirty="0"/>
              <a:t>Thomas Stolt</a:t>
            </a:r>
            <a:endParaRPr lang="de-DE" dirty="0"/>
          </a:p>
          <a:p>
            <a:r>
              <a:rPr lang="de-DE" dirty="0"/>
              <a:t>Georg Lauer</a:t>
            </a:r>
          </a:p>
          <a:p>
            <a:r>
              <a:rPr lang="de-DE" dirty="0"/>
              <a:t>Andreas Gremm</a:t>
            </a:r>
            <a:endParaRPr lang="DE-DE" dirty="0"/>
          </a:p>
        </p:txBody>
      </p:sp>
      <p:sp>
        <p:nvSpPr>
          <p:cNvPr id="4" name="Text Placeholder 3"/>
          <p:cNvSpPr>
            <a:spLocks noGrp="1"/>
          </p:cNvSpPr>
          <p:nvPr>
            <p:ph type="body" sz="quarter" idx="11"/>
          </p:nvPr>
        </p:nvSpPr>
        <p:spPr>
          <a:xfrm>
            <a:off x="533628" y="4520381"/>
            <a:ext cx="6456116" cy="307777"/>
          </a:xfrm>
        </p:spPr>
        <p:txBody>
          <a:bodyPr/>
          <a:lstStyle/>
          <a:p>
            <a:r>
              <a:rPr lang="de-DE" dirty="0"/>
              <a:t>19. Oktober 2017</a:t>
            </a:r>
          </a:p>
        </p:txBody>
      </p:sp>
    </p:spTree>
    <p:extLst>
      <p:ext uri="{BB962C8B-B14F-4D97-AF65-F5344CB8AC3E}">
        <p14:creationId xmlns:p14="http://schemas.microsoft.com/office/powerpoint/2010/main" val="2716433614"/>
      </p:ext>
    </p:extLst>
  </p:cSld>
  <p:clrMapOvr>
    <a:masterClrMapping/>
  </p:clrMapOvr>
  <p:transition>
    <p:fade thruBlk="1"/>
  </p:transition>
</p:sld>
</file>

<file path=ppt/theme/theme1.xml><?xml version="1.0" encoding="utf-8"?>
<a:theme xmlns:a="http://schemas.openxmlformats.org/drawingml/2006/main" name="CA_World2015_Employee_Template_v1">
  <a:themeElements>
    <a:clrScheme name="CA Corp color palette 2014">
      <a:dk1>
        <a:srgbClr val="20343A"/>
      </a:dk1>
      <a:lt1>
        <a:srgbClr val="FFFFFF"/>
      </a:lt1>
      <a:dk2>
        <a:srgbClr val="58676D"/>
      </a:dk2>
      <a:lt2>
        <a:srgbClr val="D0D8D8"/>
      </a:lt2>
      <a:accent1>
        <a:srgbClr val="53BBD4"/>
      </a:accent1>
      <a:accent2>
        <a:srgbClr val="BD66A9"/>
      </a:accent2>
      <a:accent3>
        <a:srgbClr val="22475C"/>
      </a:accent3>
      <a:accent4>
        <a:srgbClr val="57C1B4"/>
      </a:accent4>
      <a:accent5>
        <a:srgbClr val="3B2259"/>
      </a:accent5>
      <a:accent6>
        <a:srgbClr val="FFC91C"/>
      </a:accent6>
      <a:hlink>
        <a:srgbClr val="22475C"/>
      </a:hlink>
      <a:folHlink>
        <a:srgbClr val="3B22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chemeClr val="accent3"/>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bg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ontent_x0020_Owner xmlns="51e6d1dc-185b-4b89-80c6-d55cae8e8551">
      <UserInfo>
        <DisplayName>Demacopoulos, Katherine S</DisplayName>
        <AccountId>1686</AccountId>
        <AccountType/>
      </UserInfo>
    </Content_x0020_Owner>
    <Industry_x0020_Solution xmlns="51e6d1dc-185b-4b89-80c6-d55cae8e8551" xsi:nil="true"/>
    <Service_x0020_Provider xmlns="51e6d1dc-185b-4b89-80c6-d55cae8e8551"/>
    <Record_x0020_Type xmlns="51e6d1dc-185b-4b89-80c6-d55cae8e8551">Secondary</Record_x0020_Type>
    <Expertise xmlns="51e6d1dc-185b-4b89-80c6-d55cae8e8551">
      <Value>4</Value>
      <Value>9</Value>
      <Value>1</Value>
      <Value>3</Value>
    </Expertise>
    <Publication_x0020_Date xmlns="51e6d1dc-185b-4b89-80c6-d55cae8e8551">2015-10-16T04:00:00+00:00</Publication_x0020_Date>
    <Primary_x0020_Target_x0020_Audience xmlns="51e6d1dc-185b-4b89-80c6-d55cae8e8551">Sales</Primary_x0020_Target_x0020_Audience>
    <Description xmlns="51e6d1dc-185b-4b89-80c6-d55cae8e8551" xsi:nil="true"/>
    <Language xmlns="18b45a35-9a85-4f26-9092-b92f6a39e685">English</Language>
    <Expiration_x0020_Date xmlns="51e6d1dc-185b-4b89-80c6-d55cae8e8551">2016-10-07T04:00:00+00:00</Expiration_x0020_Date>
    <Search_x0020_Words xmlns="51e6d1dc-185b-4b89-80c6-d55cae8e8551">DevOps, Security, Agile Management, API Management, Digital Transformation, </Search_x0020_Words>
    <Dist xmlns="51e6d1dc-185b-4b89-80c6-d55cae8e8551">External</Dist>
    <Service_x0020_Category xmlns="51e6d1dc-185b-4b89-80c6-d55cae8e8551"/>
    <Product_x0020_Name xmlns="51e6d1dc-185b-4b89-80c6-d55cae8e8551"/>
    <Asset_x0020_Granularity xmlns="51e6d1dc-185b-4b89-80c6-d55cae8e8551" xsi:nil="true"/>
    <Solution xmlns="51e6d1dc-185b-4b89-80c6-d55cae8e8551">6</Solution>
    <Pillar xmlns="51e6d1dc-185b-4b89-80c6-d55cae8e855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Customer Presentation" ma:contentTypeID="0x01010001881C193DFE4F4C988FD3DAC6939E0F00662F3FBD8F9CA540AA4453CFFAFC03A2" ma:contentTypeVersion="31" ma:contentTypeDescription="" ma:contentTypeScope="" ma:versionID="ee0e1363aba2a7d30c947911d782690a">
  <xsd:schema xmlns:xsd="http://www.w3.org/2001/XMLSchema" xmlns:p="http://schemas.microsoft.com/office/2006/metadata/properties" xmlns:ns2="51e6d1dc-185b-4b89-80c6-d55cae8e8551" xmlns:ns3="18b45a35-9a85-4f26-9092-b92f6a39e685" targetNamespace="http://schemas.microsoft.com/office/2006/metadata/properties" ma:root="true" ma:fieldsID="252f6ceacb6e6b8a5172b5b9849e5f6f" ns2:_="" ns3:_="">
    <xsd:import namespace="51e6d1dc-185b-4b89-80c6-d55cae8e8551"/>
    <xsd:import namespace="18b45a35-9a85-4f26-9092-b92f6a39e685"/>
    <xsd:element name="properties">
      <xsd:complexType>
        <xsd:sequence>
          <xsd:element name="documentManagement">
            <xsd:complexType>
              <xsd:all>
                <xsd:element ref="ns2:Description" minOccurs="0"/>
                <xsd:element ref="ns2:Content_x0020_Owner"/>
                <xsd:element ref="ns3:Language"/>
                <xsd:element ref="ns2:Publication_x0020_Date"/>
                <xsd:element ref="ns2:Expiration_x0020_Date"/>
                <xsd:element ref="ns2:Primary_x0020_Target_x0020_Audience"/>
                <xsd:element ref="ns2:Dist"/>
                <xsd:element ref="ns2:Asset_x0020_Granularity" minOccurs="0"/>
                <xsd:element ref="ns2:Expertise" minOccurs="0"/>
                <xsd:element ref="ns2:Pillar" minOccurs="0"/>
                <xsd:element ref="ns2:Solution" minOccurs="0"/>
                <xsd:element ref="ns2:Product_x0020_Name" minOccurs="0"/>
                <xsd:element ref="ns2:Industry_x0020_Solution" minOccurs="0"/>
                <xsd:element ref="ns2:Service_x0020_Provider" minOccurs="0"/>
                <xsd:element ref="ns2:Service_x0020_Category" minOccurs="0"/>
                <xsd:element ref="ns2:Search_x0020_Words" minOccurs="0"/>
                <xsd:element ref="ns2:Record_x0020_Type"/>
              </xsd:all>
            </xsd:complexType>
          </xsd:element>
        </xsd:sequence>
      </xsd:complexType>
    </xsd:element>
  </xsd:schema>
  <xsd:schema xmlns:xsd="http://www.w3.org/2001/XMLSchema" xmlns:dms="http://schemas.microsoft.com/office/2006/documentManagement/types" targetNamespace="51e6d1dc-185b-4b89-80c6-d55cae8e8551" elementFormDefault="qualified">
    <xsd:import namespace="http://schemas.microsoft.com/office/2006/documentManagement/types"/>
    <xsd:element name="Description" ma:index="2" nillable="true" ma:displayName="Description" ma:description="While not shown on the SWB, text from this section will display when users search the SWB." ma:internalName="Description">
      <xsd:simpleType>
        <xsd:restriction base="dms:Note"/>
      </xsd:simpleType>
    </xsd:element>
    <xsd:element name="Content_x0020_Owner" ma:index="3" ma:displayName="Content Owner" ma:list="UserInfo" ma:internalName="Content_x0020_Own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Publication_x0020_Date" ma:index="5" ma:displayName="Publication Date" ma:default="[today]" ma:format="DateOnly" ma:internalName="Publication_x0020_Date">
      <xsd:simpleType>
        <xsd:restriction base="dms:DateTime"/>
      </xsd:simpleType>
    </xsd:element>
    <xsd:element name="Expiration_x0020_Date" ma:index="6" ma:displayName="Expiration Date" ma:description="The document will not be removed or modified on this date, it is for internal reference.  1 year is default." ma:format="DateOnly" ma:internalName="Expiration_x0020_Date">
      <xsd:simpleType>
        <xsd:restriction base="dms:DateTime"/>
      </xsd:simpleType>
    </xsd:element>
    <xsd:element name="Primary_x0020_Target_x0020_Audience" ma:index="7" ma:displayName="Primary Target Audience" ma:format="RadioButtons" ma:internalName="Primary_x0020_Target_x0020_Audience">
      <xsd:simpleType>
        <xsd:restriction base="dms:Choice">
          <xsd:enumeration value="Business Customer"/>
          <xsd:enumeration value="Partners"/>
          <xsd:enumeration value="Sales"/>
          <xsd:enumeration value="Technical Customer"/>
        </xsd:restriction>
      </xsd:simpleType>
    </xsd:element>
    <xsd:element name="Dist" ma:index="8" ma:displayName="Distribute" ma:format="RadioButtons" ma:internalName="Dist">
      <xsd:simpleType>
        <xsd:restriction base="dms:Choice">
          <xsd:enumeration value="External"/>
          <xsd:enumeration value="Internal Only"/>
          <xsd:enumeration value="Partner Approved"/>
        </xsd:restriction>
      </xsd:simpleType>
    </xsd:element>
    <xsd:element name="Asset_x0020_Granularity" ma:index="9" nillable="true" ma:displayName="Asset Granularity" ma:format="RadioButtons" ma:internalName="Asset_x0020_Granularity" ma:readOnly="false">
      <xsd:simpleType>
        <xsd:restriction base="dms:Choice">
          <xsd:enumeration value="Business"/>
          <xsd:enumeration value="Corporate"/>
          <xsd:enumeration value="Functional"/>
          <xsd:enumeration value="Product"/>
          <xsd:enumeration value="Technical"/>
        </xsd:restriction>
      </xsd:simpleType>
    </xsd:element>
    <xsd:element name="Expertise" ma:index="10" nillable="true" ma:displayName="Expertise" ma:list="{a00c24a5-266b-4976-8fbe-556fc5bc2789}" ma:internalName="Expertise" ma:showField="Expertis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Pillar" ma:index="11" nillable="true" ma:displayName="Pillar" ma:list="{9b72fd6c-8fa2-4e39-b21c-12709bfc9ecc}" ma:internalName="Pillar" ma:showField="Titl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Solution" ma:index="12" nillable="true" ma:displayName="Solution" ma:list="{16597515-02d8-466c-920a-b5ba5ff31fd1}" ma:internalName="Solution" ma:showField="Title" ma:web="51e6d1dc-185b-4b89-80c6-d55cae8e8551">
      <xsd:simpleType>
        <xsd:restriction base="dms:Lookup"/>
      </xsd:simpleType>
    </xsd:element>
    <xsd:element name="Product_x0020_Name" ma:index="13" nillable="true" ma:displayName="Product Name" ma:description="For IM and Service Mgmt, this field will drive the filters on their respective SWB pages.  For all other Solutions, this field is optional and can be used to improve the document’s results when a user searches for the product name." ma:list="{7ce3bb41-e431-4046-aded-89c1649a1076}" ma:internalName="Product_x0020_Name" ma:showField="Titl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Industry_x0020_Solution" ma:index="14" nillable="true" ma:displayName="Industry Solution" ma:list="{2884a5e3-07ef-41d3-8e0c-094594c88a8b}" ma:internalName="Industry_x0020_Solution" ma:showField="Title" ma:web="51e6d1dc-185b-4b89-80c6-d55cae8e8551">
      <xsd:simpleType>
        <xsd:restriction base="dms:Lookup"/>
      </xsd:simpleType>
    </xsd:element>
    <xsd:element name="Service_x0020_Provider" ma:index="15" nillable="true" ma:displayName="Service Provider" ma:list="{9eae3c1f-714b-48ee-8e3f-b26bfd6072ab}" ma:internalName="Service_x0020_Provider" ma:showField="Service_x0020_Provider"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Service_x0020_Category" ma:index="16" nillable="true" ma:displayName="Services Category" ma:list="{a7dab123-841c-476d-b5e3-435b28f55210}" ma:internalName="Service_x0020_Category" ma:showField="Title" ma:web="51e6d1dc-185b-4b89-80c6-d55cae8e8551">
      <xsd:complexType>
        <xsd:complexContent>
          <xsd:extension base="dms:MultiChoiceLookup">
            <xsd:sequence>
              <xsd:element name="Value" type="dms:Lookup" maxOccurs="unbounded" minOccurs="0" nillable="true"/>
            </xsd:sequence>
          </xsd:extension>
        </xsd:complexContent>
      </xsd:complexType>
    </xsd:element>
    <xsd:element name="Search_x0020_Words" ma:index="17" nillable="true" ma:displayName="Search Words" ma:description="Enter additional keywords to enhance findability of this file" ma:internalName="Search_x0020_Words">
      <xsd:simpleType>
        <xsd:restriction base="dms:Note"/>
      </xsd:simpleType>
    </xsd:element>
    <xsd:element name="Record_x0020_Type" ma:index="18" ma:displayName="Record Type" ma:default="Secondary" ma:description="Please select the record type of the content. If you have any questions on the meanings, reference the following: http://qms.ca.com/document.asp?ID=5761" ma:internalName="Record_x0020_Type">
      <xsd:simpleType>
        <xsd:restriction base="dms:Choice">
          <xsd:enumeration value="Primary"/>
          <xsd:enumeration value="Secondary"/>
        </xsd:restriction>
      </xsd:simpleType>
    </xsd:element>
  </xsd:schema>
  <xsd:schema xmlns:xsd="http://www.w3.org/2001/XMLSchema" xmlns:dms="http://schemas.microsoft.com/office/2006/documentManagement/types" targetNamespace="18b45a35-9a85-4f26-9092-b92f6a39e685" elementFormDefault="qualified">
    <xsd:import namespace="http://schemas.microsoft.com/office/2006/documentManagement/types"/>
    <xsd:element name="Language" ma:index="4" ma:displayName="Language" ma:default="English" ma:description="Please select the language of the content" ma:format="Dropdown" ma:internalName="Language">
      <xsd:simpleType>
        <xsd:restriction base="dms:Choice">
          <xsd:enumeration value="Brazilian Portuguese"/>
          <xsd:enumeration value="Czech"/>
          <xsd:enumeration value="English"/>
          <xsd:enumeration value="French"/>
          <xsd:enumeration value="German"/>
          <xsd:enumeration value="Italian"/>
          <xsd:enumeration value="Japanese"/>
          <xsd:enumeration value="Korean"/>
          <xsd:enumeration value="Latin Spanish"/>
          <xsd:enumeration value="Polish"/>
          <xsd:enumeration value="Portuguese"/>
          <xsd:enumeration value="Russian"/>
          <xsd:enumeration value="Spanish"/>
          <xsd:enumeration value="Simplified Chinese"/>
          <xsd:enumeration value="Traditional Chines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Original File 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B3489D-5912-4CD1-9226-8433DFA24810}">
  <ds:schemaRefs>
    <ds:schemaRef ds:uri="http://purl.org/dc/dcmitype/"/>
    <ds:schemaRef ds:uri="http://schemas.microsoft.com/office/2006/documentManagement/types"/>
    <ds:schemaRef ds:uri="http://purl.org/dc/elements/1.1/"/>
    <ds:schemaRef ds:uri="http://schemas.microsoft.com/office/2006/metadata/properties"/>
    <ds:schemaRef ds:uri="51e6d1dc-185b-4b89-80c6-d55cae8e8551"/>
    <ds:schemaRef ds:uri="http://purl.org/dc/terms/"/>
    <ds:schemaRef ds:uri="http://schemas.openxmlformats.org/package/2006/metadata/core-properties"/>
    <ds:schemaRef ds:uri="18b45a35-9a85-4f26-9092-b92f6a39e685"/>
    <ds:schemaRef ds:uri="http://www.w3.org/XML/1998/namespace"/>
  </ds:schemaRefs>
</ds:datastoreItem>
</file>

<file path=customXml/itemProps2.xml><?xml version="1.0" encoding="utf-8"?>
<ds:datastoreItem xmlns:ds="http://schemas.openxmlformats.org/officeDocument/2006/customXml" ds:itemID="{FEDF2CD7-E73A-4791-A0E9-A51D246228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e6d1dc-185b-4b89-80c6-d55cae8e8551"/>
    <ds:schemaRef ds:uri="18b45a35-9a85-4f26-9092-b92f6a39e685"/>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B37E0C-3142-43B1-84CF-C477273B2B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CA_Corp_and_Event_Template_16x9 (1)</Template>
  <TotalTime>0</TotalTime>
  <Words>632</Words>
  <Application>Microsoft Office PowerPoint</Application>
  <PresentationFormat>On-screen Show (16:9)</PresentationFormat>
  <Paragraphs>140</Paragraphs>
  <Slides>17</Slides>
  <Notes>12</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Unicode MS</vt:lpstr>
      <vt:lpstr>CA Sans</vt:lpstr>
      <vt:lpstr>Calibri</vt:lpstr>
      <vt:lpstr>Courier New</vt:lpstr>
      <vt:lpstr>Felt Tip</vt:lpstr>
      <vt:lpstr>Wingdings</vt:lpstr>
      <vt:lpstr>CA_World2015_Employee_Template_v1</vt:lpstr>
      <vt:lpstr>Vorwort zum Zusammenbau</vt:lpstr>
      <vt:lpstr>PowerPoint Presentation</vt:lpstr>
      <vt:lpstr>Internet of Things zum Anfassen</vt:lpstr>
      <vt:lpstr>Microcontroller ESP8266 - Ein IoT Beispiel</vt:lpstr>
      <vt:lpstr>Python (und MicroPython)</vt:lpstr>
      <vt:lpstr>Temperatursensor DS18B20</vt:lpstr>
      <vt:lpstr>NeoPixel – Die intelligente LED</vt:lpstr>
      <vt:lpstr>MQTT Protokoll – Das „WhatsApp“ für IoT Devices</vt:lpstr>
      <vt:lpstr>CA Deploy Your Talents  IoT Workshop</vt:lpstr>
      <vt:lpstr>Ziel des Workshops</vt:lpstr>
      <vt:lpstr>Zusammenbau auf Breadboard</vt:lpstr>
      <vt:lpstr>Übung 1 – Mit „putty.exe“ mit dem ESP8266 verbinden</vt:lpstr>
      <vt:lpstr>Übung 1 – MicroPython ausprobieren und LEDs ansteuern</vt:lpstr>
      <vt:lpstr>PowerPoint Presentation</vt:lpstr>
      <vt:lpstr>Übung 2 - ESPlorer…</vt:lpstr>
      <vt:lpstr>Zusammenfassung</vt:lpstr>
      <vt:lpstr>PowerPoint Presentation</vt:lpstr>
    </vt:vector>
  </TitlesOfParts>
  <Company>CA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Slides - Business, rewritten by software - Strategy and Directions</dc:title>
  <dc:creator>Coleman, Mayuri G</dc:creator>
  <cp:lastModifiedBy>Stolt, Thomas</cp:lastModifiedBy>
  <cp:revision>142</cp:revision>
  <cp:lastPrinted>2017-09-17T10:30:47Z</cp:lastPrinted>
  <dcterms:created xsi:type="dcterms:W3CDTF">2015-10-15T20:08:05Z</dcterms:created>
  <dcterms:modified xsi:type="dcterms:W3CDTF">2018-01-25T13:50:30Z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0x01010001881C193DFE4F4C988FD3DAC6939E0F00662F3FBD8F9CA540AA4453CFFAFC03A2</vt:lpwstr>
  </property>
  <property fmtid="{D5CDD505-2E9C-101B-9397-08002B2CF9AE}" pid="3" name="Order">
    <vt:r8>33900</vt:r8>
  </property>
  <property fmtid="{D5CDD505-2E9C-101B-9397-08002B2CF9AE}" pid="4" name="RecordType_CA">
    <vt:lpwstr>Secondary</vt:lpwstr>
  </property>
  <property fmtid="{D5CDD505-2E9C-101B-9397-08002B2CF9AE}" pid="5" name="Template Type">
    <vt:lpwstr>PowerPoint</vt:lpwstr>
  </property>
  <property fmtid="{D5CDD505-2E9C-101B-9397-08002B2CF9AE}" pid="6" name="Format">
    <vt:lpwstr>Office Templates</vt:lpwstr>
  </property>
  <property fmtid="{D5CDD505-2E9C-101B-9397-08002B2CF9AE}" pid="7" name="Launch">
    <vt:bool>false</vt:bool>
  </property>
  <property fmtid="{D5CDD505-2E9C-101B-9397-08002B2CF9AE}" pid="8" name="Competitor Product">
    <vt:lpwstr/>
  </property>
  <property fmtid="{D5CDD505-2E9C-101B-9397-08002B2CF9AE}" pid="9" name="Portfolio">
    <vt:lpwstr>7</vt:lpwstr>
  </property>
  <property fmtid="{D5CDD505-2E9C-101B-9397-08002B2CF9AE}" pid="10" name="Visits (Apr-Jul)">
    <vt:r8>573</vt:r8>
  </property>
</Properties>
</file>